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style1.xml" ContentType="application/vnd.ms-office.chartstyle+xml"/>
  <Override PartName="/ppt/charts/colors1.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90" r:id="rId4"/>
  </p:sldMasterIdLst>
  <p:notesMasterIdLst>
    <p:notesMasterId r:id="rId42"/>
  </p:notesMasterIdLst>
  <p:handoutMasterIdLst>
    <p:handoutMasterId r:id="rId43"/>
  </p:handoutMasterIdLst>
  <p:sldIdLst>
    <p:sldId id="266" r:id="rId5"/>
    <p:sldId id="258" r:id="rId6"/>
    <p:sldId id="274" r:id="rId7"/>
    <p:sldId id="257" r:id="rId8"/>
    <p:sldId id="256" r:id="rId9"/>
    <p:sldId id="259" r:id="rId10"/>
    <p:sldId id="291" r:id="rId11"/>
    <p:sldId id="292" r:id="rId12"/>
    <p:sldId id="270" r:id="rId13"/>
    <p:sldId id="272" r:id="rId14"/>
    <p:sldId id="293" r:id="rId15"/>
    <p:sldId id="305" r:id="rId16"/>
    <p:sldId id="296" r:id="rId17"/>
    <p:sldId id="297" r:id="rId18"/>
    <p:sldId id="273" r:id="rId19"/>
    <p:sldId id="283" r:id="rId20"/>
    <p:sldId id="284" r:id="rId21"/>
    <p:sldId id="285" r:id="rId22"/>
    <p:sldId id="286" r:id="rId23"/>
    <p:sldId id="300" r:id="rId24"/>
    <p:sldId id="287" r:id="rId25"/>
    <p:sldId id="294" r:id="rId26"/>
    <p:sldId id="301" r:id="rId27"/>
    <p:sldId id="302" r:id="rId28"/>
    <p:sldId id="303" r:id="rId29"/>
    <p:sldId id="295" r:id="rId30"/>
    <p:sldId id="304" r:id="rId31"/>
    <p:sldId id="290" r:id="rId32"/>
    <p:sldId id="275" r:id="rId33"/>
    <p:sldId id="276" r:id="rId34"/>
    <p:sldId id="277" r:id="rId35"/>
    <p:sldId id="278" r:id="rId36"/>
    <p:sldId id="280" r:id="rId37"/>
    <p:sldId id="281" r:id="rId38"/>
    <p:sldId id="306" r:id="rId39"/>
    <p:sldId id="282" r:id="rId40"/>
    <p:sldId id="262"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2" pos="3840" userDrawn="1">
          <p15:clr>
            <a:srgbClr val="A4A3A4"/>
          </p15:clr>
        </p15:guide>
        <p15:guide id="6" orient="horz" pos="216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197DCE"/>
    <a:srgbClr val="FF9933"/>
    <a:srgbClr val="4472C4"/>
    <a:srgbClr val="BC7FBB"/>
    <a:srgbClr val="7FC6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26" autoAdjust="0"/>
    <p:restoredTop sz="94274" autoAdjust="0"/>
  </p:normalViewPr>
  <p:slideViewPr>
    <p:cSldViewPr snapToGrid="0" showGuides="1">
      <p:cViewPr>
        <p:scale>
          <a:sx n="71" d="100"/>
          <a:sy n="71" d="100"/>
        </p:scale>
        <p:origin x="-102" y="-954"/>
      </p:cViewPr>
      <p:guideLst>
        <p:guide orient="horz" pos="2160"/>
        <p:guide pos="3840"/>
      </p:guideLst>
    </p:cSldViewPr>
  </p:slideViewPr>
  <p:outlineViewPr>
    <p:cViewPr>
      <p:scale>
        <a:sx n="33" d="100"/>
        <a:sy n="33" d="100"/>
      </p:scale>
      <p:origin x="0" y="3342"/>
    </p:cViewPr>
  </p:outlineViewPr>
  <p:notesTextViewPr>
    <p:cViewPr>
      <p:scale>
        <a:sx n="1" d="1"/>
        <a:sy n="1" d="1"/>
      </p:scale>
      <p:origin x="0" y="0"/>
    </p:cViewPr>
  </p:notesTextViewPr>
  <p:notesViewPr>
    <p:cSldViewPr snapToGrid="0">
      <p:cViewPr varScale="1">
        <p:scale>
          <a:sx n="55" d="100"/>
          <a:sy n="55" d="100"/>
        </p:scale>
        <p:origin x="190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6"/>
              </a:solidFill>
              <a:ln w="6350" cap="flat" cmpd="sng" algn="ctr">
                <a:solidFill>
                  <a:schemeClr val="accent6">
                    <a:shade val="50000"/>
                  </a:schemeClr>
                </a:solidFill>
                <a:prstDash val="solid"/>
                <a:round/>
              </a:ln>
              <a:effectLst/>
            </c:spPr>
          </c:dPt>
          <c:dPt>
            <c:idx val="1"/>
            <c:bubble3D val="0"/>
            <c:spPr>
              <a:solidFill>
                <a:schemeClr val="accent5"/>
              </a:solidFill>
              <a:ln w="6350" cap="flat" cmpd="sng" algn="ctr">
                <a:solidFill>
                  <a:schemeClr val="accent5">
                    <a:shade val="50000"/>
                  </a:schemeClr>
                </a:solidFill>
                <a:prstDash val="solid"/>
                <a:round/>
              </a:ln>
              <a:effectLst/>
            </c:spPr>
          </c:dPt>
          <c:dPt>
            <c:idx val="2"/>
            <c:bubble3D val="0"/>
            <c:spPr>
              <a:solidFill>
                <a:schemeClr val="accent4"/>
              </a:solidFill>
              <a:ln w="6350" cap="flat" cmpd="sng" algn="ctr">
                <a:solidFill>
                  <a:schemeClr val="accent4">
                    <a:shade val="50000"/>
                  </a:schemeClr>
                </a:solidFill>
                <a:prstDash val="solid"/>
                <a:round/>
              </a:ln>
              <a:effectLst/>
            </c:spPr>
          </c:dPt>
          <c:dPt>
            <c:idx val="3"/>
            <c:bubble3D val="0"/>
            <c:spPr>
              <a:solidFill>
                <a:schemeClr val="accent6">
                  <a:lumMod val="60000"/>
                </a:schemeClr>
              </a:solidFill>
              <a:ln w="6350" cap="flat" cmpd="sng" algn="ctr">
                <a:solidFill>
                  <a:schemeClr val="accent6">
                    <a:lumMod val="60000"/>
                    <a:shade val="50000"/>
                  </a:schemeClr>
                </a:solidFill>
                <a:prstDash val="solid"/>
                <a:round/>
              </a:ln>
              <a:effectLst/>
            </c:spPr>
          </c:dPt>
          <c:dPt>
            <c:idx val="4"/>
            <c:bubble3D val="0"/>
            <c:spPr>
              <a:solidFill>
                <a:schemeClr val="accent5">
                  <a:lumMod val="60000"/>
                </a:schemeClr>
              </a:solidFill>
              <a:ln w="6350" cap="flat" cmpd="sng" algn="ctr">
                <a:solidFill>
                  <a:schemeClr val="accent5">
                    <a:lumMod val="60000"/>
                    <a:shade val="50000"/>
                  </a:schemeClr>
                </a:solidFill>
                <a:prstDash val="solid"/>
                <a:round/>
              </a:ln>
              <a:effectLst/>
            </c:spPr>
          </c:dPt>
          <c:dPt>
            <c:idx val="5"/>
            <c:bubble3D val="0"/>
            <c:spPr>
              <a:solidFill>
                <a:schemeClr val="accent4">
                  <a:lumMod val="60000"/>
                </a:schemeClr>
              </a:solidFill>
              <a:ln w="6350" cap="flat" cmpd="sng" algn="ctr">
                <a:solidFill>
                  <a:schemeClr val="accent4">
                    <a:lumMod val="60000"/>
                    <a:shade val="50000"/>
                  </a:schemeClr>
                </a:solidFill>
                <a:prstDash val="solid"/>
                <a:round/>
              </a:ln>
              <a:effectLst/>
            </c:spPr>
          </c:dPt>
          <c:dPt>
            <c:idx val="6"/>
            <c:bubble3D val="0"/>
            <c:spPr>
              <a:solidFill>
                <a:schemeClr val="accent6">
                  <a:lumMod val="80000"/>
                  <a:lumOff val="20000"/>
                </a:schemeClr>
              </a:solidFill>
              <a:ln w="6350" cap="flat" cmpd="sng" algn="ctr">
                <a:solidFill>
                  <a:schemeClr val="accent6">
                    <a:lumMod val="80000"/>
                    <a:lumOff val="20000"/>
                    <a:shade val="50000"/>
                  </a:schemeClr>
                </a:solidFill>
                <a:prstDash val="solid"/>
                <a:round/>
              </a:ln>
              <a:effectLst/>
            </c:spPr>
          </c:dPt>
          <c:dPt>
            <c:idx val="7"/>
            <c:bubble3D val="0"/>
            <c:spPr>
              <a:solidFill>
                <a:schemeClr val="accent5">
                  <a:lumMod val="80000"/>
                  <a:lumOff val="20000"/>
                </a:schemeClr>
              </a:solidFill>
              <a:ln w="6350" cap="flat" cmpd="sng" algn="ctr">
                <a:solidFill>
                  <a:schemeClr val="accent5">
                    <a:lumMod val="80000"/>
                    <a:lumOff val="20000"/>
                    <a:shade val="50000"/>
                  </a:schemeClr>
                </a:solidFill>
                <a:prstDash val="solid"/>
                <a:round/>
              </a:ln>
              <a:effectLst/>
            </c:spPr>
          </c:dPt>
          <c:dPt>
            <c:idx val="8"/>
            <c:bubble3D val="0"/>
            <c:spPr>
              <a:solidFill>
                <a:schemeClr val="accent4">
                  <a:lumMod val="80000"/>
                  <a:lumOff val="20000"/>
                </a:schemeClr>
              </a:solidFill>
              <a:ln w="6350" cap="flat" cmpd="sng" algn="ctr">
                <a:solidFill>
                  <a:schemeClr val="accent4">
                    <a:lumMod val="80000"/>
                    <a:lumOff val="20000"/>
                    <a:shade val="50000"/>
                  </a:schemeClr>
                </a:solidFill>
                <a:prstDash val="solid"/>
                <a:round/>
              </a:ln>
              <a:effectLst/>
            </c:spPr>
          </c:dPt>
          <c:dPt>
            <c:idx val="9"/>
            <c:bubble3D val="0"/>
            <c:spPr>
              <a:solidFill>
                <a:schemeClr val="accent6">
                  <a:lumMod val="80000"/>
                </a:schemeClr>
              </a:solidFill>
              <a:ln w="6350" cap="flat" cmpd="sng" algn="ctr">
                <a:solidFill>
                  <a:schemeClr val="accent6">
                    <a:lumMod val="80000"/>
                    <a:shade val="50000"/>
                  </a:schemeClr>
                </a:solidFill>
                <a:prstDash val="solid"/>
                <a:round/>
              </a:ln>
              <a:effectLst/>
            </c:spPr>
          </c:dPt>
          <c:dPt>
            <c:idx val="10"/>
            <c:bubble3D val="0"/>
            <c:spPr>
              <a:solidFill>
                <a:schemeClr val="accent5">
                  <a:lumMod val="80000"/>
                </a:schemeClr>
              </a:solidFill>
              <a:ln w="6350" cap="flat" cmpd="sng" algn="ctr">
                <a:solidFill>
                  <a:schemeClr val="accent5">
                    <a:lumMod val="80000"/>
                    <a:shade val="50000"/>
                  </a:schemeClr>
                </a:solidFill>
                <a:prstDash val="solid"/>
                <a:round/>
              </a:ln>
              <a:effectLst/>
            </c:spPr>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extLst>
          </c:dLbls>
          <c:cat>
            <c:strRef>
              <c:f>Sheet1!$A$2:$A$12</c:f>
              <c:strCache>
                <c:ptCount val="11"/>
                <c:pt idx="0">
                  <c:v>Oil &amp; Gas</c:v>
                </c:pt>
                <c:pt idx="1">
                  <c:v>Chemical/ Petrochemical</c:v>
                </c:pt>
                <c:pt idx="2">
                  <c:v>Automotive</c:v>
                </c:pt>
                <c:pt idx="3">
                  <c:v>Mechanical Engineering</c:v>
                </c:pt>
                <c:pt idx="4">
                  <c:v>Process Industry</c:v>
                </c:pt>
                <c:pt idx="5">
                  <c:v>Other Transportation</c:v>
                </c:pt>
                <c:pt idx="6">
                  <c:v>Power Generation</c:v>
                </c:pt>
                <c:pt idx="7">
                  <c:v>Building &amp; Construction</c:v>
                </c:pt>
                <c:pt idx="8">
                  <c:v>Aerospace &amp; Defence</c:v>
                </c:pt>
                <c:pt idx="9">
                  <c:v>Electronics &amp; Medical</c:v>
                </c:pt>
                <c:pt idx="10">
                  <c:v>Other Applications</c:v>
                </c:pt>
              </c:strCache>
            </c:strRef>
          </c:cat>
          <c:val>
            <c:numRef>
              <c:f>Sheet1!$B$2:$B$12</c:f>
              <c:numCache>
                <c:formatCode>0%</c:formatCode>
                <c:ptCount val="11"/>
                <c:pt idx="0">
                  <c:v>0.15000000000000024</c:v>
                </c:pt>
                <c:pt idx="1">
                  <c:v>0.15000000000000024</c:v>
                </c:pt>
                <c:pt idx="2">
                  <c:v>0.15000000000000024</c:v>
                </c:pt>
                <c:pt idx="3">
                  <c:v>0.13</c:v>
                </c:pt>
                <c:pt idx="4">
                  <c:v>0.1</c:v>
                </c:pt>
                <c:pt idx="5">
                  <c:v>8.0000000000000224E-2</c:v>
                </c:pt>
                <c:pt idx="6">
                  <c:v>7.0000000000000034E-2</c:v>
                </c:pt>
                <c:pt idx="7">
                  <c:v>6.000000000000013E-2</c:v>
                </c:pt>
                <c:pt idx="8">
                  <c:v>4.0000000000000105E-2</c:v>
                </c:pt>
                <c:pt idx="9">
                  <c:v>3.0000000000000075E-2</c:v>
                </c:pt>
                <c:pt idx="10">
                  <c:v>4.0000000000000112E-2</c:v>
                </c:pt>
              </c:numCache>
            </c:numRef>
          </c:val>
          <c:extLst xmlns:c16r2="http://schemas.microsoft.com/office/drawing/2015/06/chart">
            <c:ext xmlns:c16="http://schemas.microsoft.com/office/drawing/2014/chart" uri="{C3380CC4-5D6E-409C-BE32-E72D297353CC}">
              <c16:uniqueId val="{00000000-363B-438A-9554-AD97E68CF5C7}"/>
            </c:ext>
          </c:extLst>
        </c:ser>
        <c:dLbls>
          <c:showLegendKey val="0"/>
          <c:showVal val="1"/>
          <c:showCatName val="0"/>
          <c:showSerName val="0"/>
          <c:showPercent val="0"/>
          <c:showBubbleSize val="0"/>
          <c:showLeaderLines val="0"/>
        </c:dLbls>
        <c:firstSliceAng val="0"/>
        <c:holeSize val="50"/>
      </c:doughnutChart>
      <c:spPr>
        <a:noFill/>
        <a:ln>
          <a:noFill/>
        </a:ln>
        <a:effectLst/>
      </c:spPr>
    </c:plotArea>
    <c:legend>
      <c:legendPos val="r"/>
      <c:layout>
        <c:manualLayout>
          <c:xMode val="edge"/>
          <c:yMode val="edge"/>
          <c:x val="0.62467091904444461"/>
          <c:y val="0"/>
          <c:w val="0.37022429825650932"/>
          <c:h val="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dk1"/>
              </a:solidFill>
              <a:latin typeface="+mn-lt"/>
              <a:ea typeface="+mn-ea"/>
              <a:cs typeface="+mn-cs"/>
            </a:defRPr>
          </a:pPr>
          <a:endParaRPr lang="en-US"/>
        </a:p>
      </c:txPr>
    </c:legend>
    <c:plotVisOnly val="1"/>
    <c:dispBlanksAs val="zero"/>
    <c:showDLblsOverMax val="0"/>
  </c:chart>
  <c:spPr>
    <a:solidFill>
      <a:schemeClr val="lt1"/>
    </a:solidFill>
    <a:ln w="6350" cap="flat" cmpd="sng" algn="ctr">
      <a:solidFill>
        <a:schemeClr val="dk1">
          <a:tint val="75000"/>
        </a:schemeClr>
      </a:solidFill>
      <a:prstDash val="solid"/>
      <a:round/>
    </a:ln>
    <a:effectLst/>
  </c:spPr>
  <c:txPr>
    <a:bodyPr/>
    <a:lstStyle/>
    <a:p>
      <a:pPr>
        <a:defRPr u="none"/>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Moly Use/100 </a:t>
            </a:r>
            <a:r>
              <a:rPr lang="en-US" sz="1400" dirty="0" smtClean="0"/>
              <a:t>tones </a:t>
            </a:r>
            <a:r>
              <a:rPr lang="en-US" sz="1400" dirty="0"/>
              <a:t>of</a:t>
            </a:r>
            <a:r>
              <a:rPr lang="en-US" sz="1400" baseline="0" dirty="0"/>
              <a:t> steel - 2016</a:t>
            </a:r>
            <a:endParaRPr lang="en-US" sz="1400" dirty="0"/>
          </a:p>
        </c:rich>
      </c:tx>
      <c:layout/>
      <c:overlay val="1"/>
    </c:title>
    <c:autoTitleDeleted val="0"/>
    <c:plotArea>
      <c:layout/>
      <c:barChart>
        <c:barDir val="col"/>
        <c:grouping val="stacked"/>
        <c:varyColors val="0"/>
        <c:ser>
          <c:idx val="0"/>
          <c:order val="0"/>
          <c:tx>
            <c:strRef>
              <c:f>Sheet1!$B$1</c:f>
              <c:strCache>
                <c:ptCount val="1"/>
                <c:pt idx="0">
                  <c:v>Series 1</c:v>
                </c:pt>
              </c:strCache>
            </c:strRef>
          </c:tx>
          <c:invertIfNegative val="0"/>
          <c:cat>
            <c:strRef>
              <c:f>Sheet1!$A$2:$A$6</c:f>
              <c:strCache>
                <c:ptCount val="5"/>
                <c:pt idx="0">
                  <c:v>USA</c:v>
                </c:pt>
                <c:pt idx="1">
                  <c:v>Europe</c:v>
                </c:pt>
                <c:pt idx="2">
                  <c:v>Japan</c:v>
                </c:pt>
                <c:pt idx="3">
                  <c:v>China</c:v>
                </c:pt>
                <c:pt idx="4">
                  <c:v>CIS</c:v>
                </c:pt>
              </c:strCache>
            </c:strRef>
          </c:cat>
          <c:val>
            <c:numRef>
              <c:f>Sheet1!$B$2:$B$6</c:f>
              <c:numCache>
                <c:formatCode>General</c:formatCode>
                <c:ptCount val="5"/>
                <c:pt idx="0">
                  <c:v>40</c:v>
                </c:pt>
                <c:pt idx="1">
                  <c:v>31</c:v>
                </c:pt>
                <c:pt idx="2">
                  <c:v>28</c:v>
                </c:pt>
                <c:pt idx="3">
                  <c:v>8.6</c:v>
                </c:pt>
                <c:pt idx="4">
                  <c:v>9</c:v>
                </c:pt>
              </c:numCache>
            </c:numRef>
          </c:val>
        </c:ser>
        <c:ser>
          <c:idx val="1"/>
          <c:order val="1"/>
          <c:tx>
            <c:strRef>
              <c:f>Sheet1!$C$1</c:f>
              <c:strCache>
                <c:ptCount val="1"/>
                <c:pt idx="0">
                  <c:v>Column1</c:v>
                </c:pt>
              </c:strCache>
            </c:strRef>
          </c:tx>
          <c:invertIfNegative val="0"/>
          <c:cat>
            <c:strRef>
              <c:f>Sheet1!$A$2:$A$6</c:f>
              <c:strCache>
                <c:ptCount val="5"/>
                <c:pt idx="0">
                  <c:v>USA</c:v>
                </c:pt>
                <c:pt idx="1">
                  <c:v>Europe</c:v>
                </c:pt>
                <c:pt idx="2">
                  <c:v>Japan</c:v>
                </c:pt>
                <c:pt idx="3">
                  <c:v>China</c:v>
                </c:pt>
                <c:pt idx="4">
                  <c:v>CIS</c:v>
                </c:pt>
              </c:strCache>
            </c:strRef>
          </c:cat>
          <c:val>
            <c:numRef>
              <c:f>Sheet1!$C$2:$C$6</c:f>
              <c:numCache>
                <c:formatCode>General</c:formatCode>
                <c:ptCount val="5"/>
                <c:pt idx="3">
                  <c:v>5.7</c:v>
                </c:pt>
              </c:numCache>
            </c:numRef>
          </c:val>
        </c:ser>
        <c:dLbls>
          <c:showLegendKey val="0"/>
          <c:showVal val="0"/>
          <c:showCatName val="0"/>
          <c:showSerName val="0"/>
          <c:showPercent val="0"/>
          <c:showBubbleSize val="0"/>
        </c:dLbls>
        <c:gapWidth val="150"/>
        <c:overlap val="100"/>
        <c:axId val="37533184"/>
        <c:axId val="35040064"/>
      </c:barChart>
      <c:catAx>
        <c:axId val="37533184"/>
        <c:scaling>
          <c:orientation val="minMax"/>
        </c:scaling>
        <c:delete val="0"/>
        <c:axPos val="b"/>
        <c:majorTickMark val="out"/>
        <c:minorTickMark val="none"/>
        <c:tickLblPos val="nextTo"/>
        <c:crossAx val="35040064"/>
        <c:crosses val="autoZero"/>
        <c:auto val="1"/>
        <c:lblAlgn val="ctr"/>
        <c:lblOffset val="100"/>
        <c:noMultiLvlLbl val="0"/>
      </c:catAx>
      <c:valAx>
        <c:axId val="35040064"/>
        <c:scaling>
          <c:orientation val="minMax"/>
        </c:scaling>
        <c:delete val="0"/>
        <c:axPos val="l"/>
        <c:majorGridlines/>
        <c:title>
          <c:tx>
            <c:rich>
              <a:bodyPr rot="-5400000" vert="horz"/>
              <a:lstStyle/>
              <a:p>
                <a:pPr>
                  <a:defRPr/>
                </a:pPr>
                <a:r>
                  <a:rPr lang="en-US"/>
                  <a:t>Kg</a:t>
                </a:r>
                <a:r>
                  <a:rPr lang="en-US" baseline="0"/>
                  <a:t> MO per 100 MT of crude steel</a:t>
                </a:r>
                <a:endParaRPr lang="en-US"/>
              </a:p>
            </c:rich>
          </c:tx>
          <c:layout/>
          <c:overlay val="0"/>
        </c:title>
        <c:numFmt formatCode="General" sourceLinked="1"/>
        <c:majorTickMark val="out"/>
        <c:minorTickMark val="none"/>
        <c:tickLblPos val="nextTo"/>
        <c:crossAx val="37533184"/>
        <c:crosses val="autoZero"/>
        <c:crossBetween val="between"/>
      </c:valAx>
      <c:spPr>
        <a:noFill/>
        <a:ln w="25400">
          <a:solidFill>
            <a:schemeClr val="bg1"/>
          </a:solidFill>
        </a:ln>
      </c:spPr>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Sheet1!$B$1</c:f>
              <c:strCache>
                <c:ptCount val="1"/>
                <c:pt idx="0">
                  <c:v>Production (Mt)</c:v>
                </c:pt>
              </c:strCache>
            </c:strRef>
          </c:tx>
          <c:invertIfNegative val="0"/>
          <c:cat>
            <c:strRef>
              <c:f>Sheet1!$A$2:$A$9</c:f>
              <c:strCache>
                <c:ptCount val="8"/>
                <c:pt idx="0">
                  <c:v>2008-09</c:v>
                </c:pt>
                <c:pt idx="1">
                  <c:v>2009-10</c:v>
                </c:pt>
                <c:pt idx="2">
                  <c:v>2010-11</c:v>
                </c:pt>
                <c:pt idx="3">
                  <c:v>2011-12</c:v>
                </c:pt>
                <c:pt idx="4">
                  <c:v>2012-13</c:v>
                </c:pt>
                <c:pt idx="5">
                  <c:v>2013-14</c:v>
                </c:pt>
                <c:pt idx="6">
                  <c:v>2014-15</c:v>
                </c:pt>
                <c:pt idx="7">
                  <c:v>2015-16</c:v>
                </c:pt>
              </c:strCache>
            </c:strRef>
          </c:cat>
          <c:val>
            <c:numRef>
              <c:f>Sheet1!$B$2:$B$9</c:f>
              <c:numCache>
                <c:formatCode>_(* #,##0_);_(* \(#,##0\);_(* "-"??_);_(@_)</c:formatCode>
                <c:ptCount val="8"/>
                <c:pt idx="0">
                  <c:v>2112</c:v>
                </c:pt>
                <c:pt idx="1">
                  <c:v>2822</c:v>
                </c:pt>
                <c:pt idx="2">
                  <c:v>3090</c:v>
                </c:pt>
                <c:pt idx="3">
                  <c:v>4362</c:v>
                </c:pt>
                <c:pt idx="4">
                  <c:v>1076</c:v>
                </c:pt>
                <c:pt idx="5">
                  <c:v>1231</c:v>
                </c:pt>
                <c:pt idx="6">
                  <c:v>1295</c:v>
                </c:pt>
                <c:pt idx="7">
                  <c:v>1459</c:v>
                </c:pt>
              </c:numCache>
            </c:numRef>
          </c:val>
          <c:extLst xmlns:c16r2="http://schemas.microsoft.com/office/drawing/2015/06/chart">
            <c:ext xmlns:c16="http://schemas.microsoft.com/office/drawing/2014/chart" uri="{C3380CC4-5D6E-409C-BE32-E72D297353CC}">
              <c16:uniqueId val="{00000000-6DC7-4358-8762-E4F0C48F2519}"/>
            </c:ext>
          </c:extLst>
        </c:ser>
        <c:dLbls>
          <c:showLegendKey val="0"/>
          <c:showVal val="0"/>
          <c:showCatName val="0"/>
          <c:showSerName val="0"/>
          <c:showPercent val="0"/>
          <c:showBubbleSize val="0"/>
        </c:dLbls>
        <c:gapWidth val="150"/>
        <c:axId val="36028416"/>
        <c:axId val="35043520"/>
      </c:barChart>
      <c:catAx>
        <c:axId val="36028416"/>
        <c:scaling>
          <c:orientation val="minMax"/>
        </c:scaling>
        <c:delete val="0"/>
        <c:axPos val="b"/>
        <c:numFmt formatCode="General" sourceLinked="0"/>
        <c:majorTickMark val="out"/>
        <c:minorTickMark val="none"/>
        <c:tickLblPos val="nextTo"/>
        <c:crossAx val="35043520"/>
        <c:crosses val="autoZero"/>
        <c:auto val="1"/>
        <c:lblAlgn val="ctr"/>
        <c:lblOffset val="100"/>
        <c:noMultiLvlLbl val="0"/>
      </c:catAx>
      <c:valAx>
        <c:axId val="35043520"/>
        <c:scaling>
          <c:orientation val="minMax"/>
        </c:scaling>
        <c:delete val="0"/>
        <c:axPos val="l"/>
        <c:numFmt formatCode="_(* #,##0_);_(* \(#,##0\);_(* &quot;-&quot;??_);_(@_)" sourceLinked="1"/>
        <c:majorTickMark val="out"/>
        <c:minorTickMark val="none"/>
        <c:tickLblPos val="nextTo"/>
        <c:crossAx val="36028416"/>
        <c:crosses val="autoZero"/>
        <c:crossBetween val="between"/>
      </c:valAx>
    </c:plotArea>
    <c:legend>
      <c:legendPos val="b"/>
      <c:overlay val="0"/>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Sheet1!$B$1</c:f>
              <c:strCache>
                <c:ptCount val="1"/>
                <c:pt idx="0">
                  <c:v>Production</c:v>
                </c:pt>
              </c:strCache>
            </c:strRef>
          </c:tx>
          <c:dLbls>
            <c:spPr>
              <a:noFill/>
              <a:ln>
                <a:noFill/>
              </a:ln>
              <a:effectLst/>
            </c:spPr>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Sheet1!$A$2:$A$11</c:f>
              <c:strCache>
                <c:ptCount val="10"/>
                <c:pt idx="0">
                  <c:v>China</c:v>
                </c:pt>
                <c:pt idx="1">
                  <c:v>Russia</c:v>
                </c:pt>
                <c:pt idx="2">
                  <c:v>S.Africa</c:v>
                </c:pt>
                <c:pt idx="3">
                  <c:v>N.  America</c:v>
                </c:pt>
                <c:pt idx="4">
                  <c:v>Europe</c:v>
                </c:pt>
                <c:pt idx="5">
                  <c:v>Japan</c:v>
                </c:pt>
                <c:pt idx="6">
                  <c:v>Korea</c:v>
                </c:pt>
                <c:pt idx="7">
                  <c:v>Taiwan</c:v>
                </c:pt>
                <c:pt idx="8">
                  <c:v>India</c:v>
                </c:pt>
                <c:pt idx="9">
                  <c:v>Brazil</c:v>
                </c:pt>
              </c:strCache>
            </c:strRef>
          </c:cat>
          <c:val>
            <c:numRef>
              <c:f>Sheet1!$B$2:$B$11</c:f>
              <c:numCache>
                <c:formatCode>0%</c:formatCode>
                <c:ptCount val="10"/>
                <c:pt idx="0">
                  <c:v>0.56000000000000005</c:v>
                </c:pt>
                <c:pt idx="1">
                  <c:v>0.1</c:v>
                </c:pt>
                <c:pt idx="2">
                  <c:v>0.12000000000000002</c:v>
                </c:pt>
                <c:pt idx="3">
                  <c:v>7.0000000000000034E-2</c:v>
                </c:pt>
                <c:pt idx="4">
                  <c:v>8.0000000000000127E-2</c:v>
                </c:pt>
                <c:pt idx="5">
                  <c:v>2.0000000000000032E-2</c:v>
                </c:pt>
                <c:pt idx="6">
                  <c:v>1.0000000000000021E-2</c:v>
                </c:pt>
                <c:pt idx="7">
                  <c:v>0</c:v>
                </c:pt>
                <c:pt idx="8">
                  <c:v>1.0000000000000021E-2</c:v>
                </c:pt>
                <c:pt idx="9">
                  <c:v>3.0000000000000051E-2</c:v>
                </c:pt>
              </c:numCache>
            </c:numRef>
          </c:val>
          <c:extLst xmlns:c16r2="http://schemas.microsoft.com/office/drawing/2015/06/chart">
            <c:ext xmlns:c16="http://schemas.microsoft.com/office/drawing/2014/chart" uri="{C3380CC4-5D6E-409C-BE32-E72D297353CC}">
              <c16:uniqueId val="{00000000-EB3C-48B9-9964-022422956749}"/>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70715719662121845"/>
          <c:y val="5.1106196375565877E-2"/>
          <c:w val="0.26203165503713294"/>
          <c:h val="0.86914000309780781"/>
        </c:manualLayout>
      </c:layout>
      <c:overlay val="0"/>
      <c:txPr>
        <a:bodyPr/>
        <a:lstStyle/>
        <a:p>
          <a:pPr>
            <a:defRPr sz="1800"/>
          </a:pPr>
          <a:endParaRPr lang="en-US"/>
        </a:p>
      </c:txPr>
    </c:legend>
    <c:plotVisOnly val="1"/>
    <c:dispBlanksAs val="zero"/>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80" b="0" i="0" u="none" strike="noStrike" kern="1200" cap="none" spc="20" baseline="0">
              <a:solidFill>
                <a:schemeClr val="dk1">
                  <a:lumMod val="50000"/>
                  <a:lumOff val="50000"/>
                </a:schemeClr>
              </a:solidFill>
              <a:latin typeface="+mn-lt"/>
              <a:ea typeface="+mn-ea"/>
              <a:cs typeface="+mn-cs"/>
            </a:defRPr>
          </a:pPr>
          <a:endParaRPr lang="en-US"/>
        </a:p>
      </c:txPr>
    </c:title>
    <c:autoTitleDeleted val="0"/>
    <c:plotArea>
      <c:layout/>
      <c:lineChart>
        <c:grouping val="stacked"/>
        <c:varyColors val="0"/>
        <c:ser>
          <c:idx val="0"/>
          <c:order val="0"/>
          <c:tx>
            <c:strRef>
              <c:f>Sheet1!$B$1</c:f>
              <c:strCache>
                <c:ptCount val="1"/>
                <c:pt idx="0">
                  <c:v>FeV Mid Price US$/kg </c:v>
                </c:pt>
              </c:strCache>
            </c:strRef>
          </c:tx>
          <c:spPr>
            <a:ln w="22225" cap="rnd" cmpd="sng" algn="ctr">
              <a:solidFill>
                <a:schemeClr val="accent1"/>
              </a:solidFill>
              <a:round/>
            </a:ln>
            <a:effectLst/>
          </c:spPr>
          <c:marker>
            <c:symbol val="none"/>
          </c:marker>
          <c:cat>
            <c:strRef>
              <c:f>Sheet1!$A$2:$A$18</c:f>
              <c:strCache>
                <c:ptCount val="17"/>
                <c:pt idx="0">
                  <c:v>Jan'12</c:v>
                </c:pt>
                <c:pt idx="1">
                  <c:v>June'12</c:v>
                </c:pt>
                <c:pt idx="2">
                  <c:v>Nov'12</c:v>
                </c:pt>
                <c:pt idx="3">
                  <c:v>April'13</c:v>
                </c:pt>
                <c:pt idx="4">
                  <c:v>Sept'13</c:v>
                </c:pt>
                <c:pt idx="5">
                  <c:v>Feb'14</c:v>
                </c:pt>
                <c:pt idx="6">
                  <c:v>July'14</c:v>
                </c:pt>
                <c:pt idx="7">
                  <c:v>Dec'14</c:v>
                </c:pt>
                <c:pt idx="8">
                  <c:v>May'15</c:v>
                </c:pt>
                <c:pt idx="9">
                  <c:v>Oct'15</c:v>
                </c:pt>
                <c:pt idx="10">
                  <c:v>Mar'16</c:v>
                </c:pt>
                <c:pt idx="11">
                  <c:v>Aug'16</c:v>
                </c:pt>
                <c:pt idx="12">
                  <c:v>Jan'17</c:v>
                </c:pt>
                <c:pt idx="13">
                  <c:v>June'17</c:v>
                </c:pt>
                <c:pt idx="14">
                  <c:v>Nov'17</c:v>
                </c:pt>
                <c:pt idx="15">
                  <c:v>April'18</c:v>
                </c:pt>
                <c:pt idx="16">
                  <c:v>Aug'18</c:v>
                </c:pt>
              </c:strCache>
            </c:strRef>
          </c:cat>
          <c:val>
            <c:numRef>
              <c:f>Sheet1!$B$2:$B$18</c:f>
              <c:numCache>
                <c:formatCode>General</c:formatCode>
                <c:ptCount val="17"/>
                <c:pt idx="0">
                  <c:v>21</c:v>
                </c:pt>
                <c:pt idx="1">
                  <c:v>23</c:v>
                </c:pt>
                <c:pt idx="2">
                  <c:v>21</c:v>
                </c:pt>
                <c:pt idx="3">
                  <c:v>31</c:v>
                </c:pt>
                <c:pt idx="4">
                  <c:v>23</c:v>
                </c:pt>
                <c:pt idx="5">
                  <c:v>21</c:v>
                </c:pt>
                <c:pt idx="6">
                  <c:v>21</c:v>
                </c:pt>
                <c:pt idx="7">
                  <c:v>20</c:v>
                </c:pt>
                <c:pt idx="8">
                  <c:v>18</c:v>
                </c:pt>
                <c:pt idx="9">
                  <c:v>13</c:v>
                </c:pt>
                <c:pt idx="10">
                  <c:v>14</c:v>
                </c:pt>
                <c:pt idx="11">
                  <c:v>18</c:v>
                </c:pt>
                <c:pt idx="12">
                  <c:v>21</c:v>
                </c:pt>
                <c:pt idx="13">
                  <c:v>26</c:v>
                </c:pt>
                <c:pt idx="14">
                  <c:v>37</c:v>
                </c:pt>
                <c:pt idx="15">
                  <c:v>70</c:v>
                </c:pt>
                <c:pt idx="16">
                  <c:v>81</c:v>
                </c:pt>
              </c:numCache>
            </c:numRef>
          </c:val>
          <c:smooth val="0"/>
          <c:extLst xmlns:c16r2="http://schemas.microsoft.com/office/drawing/2015/06/chart">
            <c:ext xmlns:c16="http://schemas.microsoft.com/office/drawing/2014/chart" uri="{C3380CC4-5D6E-409C-BE32-E72D297353CC}">
              <c16:uniqueId val="{00000000-210B-4B0C-952A-D066ABBE6540}"/>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marker val="1"/>
        <c:smooth val="0"/>
        <c:axId val="40996352"/>
        <c:axId val="40298176"/>
      </c:lineChart>
      <c:catAx>
        <c:axId val="40996352"/>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5400000" spcFirstLastPara="1" vertOverflow="ellipsis" vert="horz" wrap="square" anchor="ctr" anchorCtr="1"/>
          <a:lstStyle/>
          <a:p>
            <a:pPr>
              <a:defRPr sz="1400" b="0" i="0" u="none" strike="noStrike" kern="1200" spc="20" baseline="0">
                <a:solidFill>
                  <a:schemeClr val="dk1">
                    <a:lumMod val="65000"/>
                    <a:lumOff val="35000"/>
                  </a:schemeClr>
                </a:solidFill>
                <a:latin typeface="+mn-lt"/>
                <a:ea typeface="+mn-ea"/>
                <a:cs typeface="+mn-cs"/>
              </a:defRPr>
            </a:pPr>
            <a:endParaRPr lang="en-US"/>
          </a:p>
        </c:txPr>
        <c:crossAx val="40298176"/>
        <c:crosses val="autoZero"/>
        <c:auto val="1"/>
        <c:lblAlgn val="ctr"/>
        <c:lblOffset val="100"/>
        <c:noMultiLvlLbl val="0"/>
      </c:catAx>
      <c:valAx>
        <c:axId val="402981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spc="20" baseline="0">
                <a:solidFill>
                  <a:schemeClr val="dk1">
                    <a:lumMod val="65000"/>
                    <a:lumOff val="35000"/>
                  </a:schemeClr>
                </a:solidFill>
                <a:latin typeface="+mn-lt"/>
                <a:ea typeface="+mn-ea"/>
                <a:cs typeface="+mn-cs"/>
              </a:defRPr>
            </a:pPr>
            <a:endParaRPr lang="en-US"/>
          </a:p>
        </c:txPr>
        <c:crossAx val="40996352"/>
        <c:crosses val="autoZero"/>
        <c:crossBetween val="midCat"/>
      </c:valAx>
      <c:spPr>
        <a:gradFill>
          <a:gsLst>
            <a:gs pos="100000">
              <a:schemeClr val="lt1">
                <a:lumMod val="95000"/>
              </a:schemeClr>
            </a:gs>
            <a:gs pos="0">
              <a:schemeClr val="lt1"/>
            </a:gs>
          </a:gsLst>
          <a:lin ang="5400000" scaled="0"/>
        </a:grad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dk1">
                  <a:lumMod val="65000"/>
                  <a:lumOff val="35000"/>
                </a:schemeClr>
              </a:solidFill>
              <a:latin typeface="+mn-lt"/>
              <a:ea typeface="+mn-ea"/>
              <a:cs typeface="+mn-cs"/>
            </a:defRPr>
          </a:pPr>
          <a:endParaRPr lang="en-US"/>
        </a:p>
      </c:txPr>
    </c:legend>
    <c:plotVisOnly val="1"/>
    <c:dispBlanksAs val="zero"/>
    <c:showDLblsOverMax val="0"/>
  </c:chart>
  <c:spPr>
    <a:solidFill>
      <a:schemeClr val="lt1"/>
    </a:solidFill>
    <a:ln>
      <a:noFill/>
    </a:ln>
    <a:effectLst/>
  </c:spPr>
  <c:txPr>
    <a:bodyPr/>
    <a:lstStyle/>
    <a:p>
      <a:pPr>
        <a:defRPr sz="14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layout>
        <c:manualLayout>
          <c:xMode val="edge"/>
          <c:yMode val="edge"/>
          <c:x val="0.78232828912487462"/>
          <c:y val="0.13259380011005722"/>
        </c:manualLayout>
      </c:layout>
      <c:overlay val="0"/>
      <c:txPr>
        <a:bodyPr/>
        <a:lstStyle/>
        <a:p>
          <a:pPr>
            <a:defRPr sz="1800" u="sng"/>
          </a:pPr>
          <a:endParaRPr lang="en-US"/>
        </a:p>
      </c:txPr>
    </c:title>
    <c:autoTitleDeleted val="0"/>
    <c:view3D>
      <c:rotX val="20"/>
      <c:rotY val="0"/>
      <c:rAngAx val="0"/>
      <c:perspective val="0"/>
    </c:view3D>
    <c:floor>
      <c:thickness val="0"/>
    </c:floor>
    <c:sideWall>
      <c:thickness val="0"/>
    </c:sideWall>
    <c:backWall>
      <c:thickness val="0"/>
    </c:backWall>
    <c:plotArea>
      <c:layout>
        <c:manualLayout>
          <c:layoutTarget val="inner"/>
          <c:xMode val="edge"/>
          <c:yMode val="edge"/>
          <c:x val="1.5259111065575301E-2"/>
          <c:y val="0.16309942229822372"/>
          <c:w val="0.63104856635354156"/>
          <c:h val="0.66155852262977732"/>
        </c:manualLayout>
      </c:layout>
      <c:pie3DChart>
        <c:varyColors val="1"/>
        <c:ser>
          <c:idx val="0"/>
          <c:order val="0"/>
          <c:tx>
            <c:strRef>
              <c:f>Sheet1!$B$1</c:f>
              <c:strCache>
                <c:ptCount val="1"/>
                <c:pt idx="0">
                  <c:v>Production in %</c:v>
                </c:pt>
              </c:strCache>
            </c:strRef>
          </c:tx>
          <c:explosion val="39"/>
          <c:dLbls>
            <c:delete val="1"/>
          </c:dLbls>
          <c:cat>
            <c:strRef>
              <c:f>Sheet1!$A$2:$A$11</c:f>
              <c:strCache>
                <c:ptCount val="10"/>
                <c:pt idx="0">
                  <c:v>Brazil(89.91)</c:v>
                </c:pt>
                <c:pt idx="1">
                  <c:v>European Union (0.00)</c:v>
                </c:pt>
                <c:pt idx="2">
                  <c:v>Burundi (0.02)</c:v>
                </c:pt>
                <c:pt idx="3">
                  <c:v>Canada (9.18)</c:v>
                </c:pt>
                <c:pt idx="4">
                  <c:v>China (0.03)</c:v>
                </c:pt>
                <c:pt idx="5">
                  <c:v>Congo (0.26)</c:v>
                </c:pt>
                <c:pt idx="6">
                  <c:v>Ethiopia (0.01)</c:v>
                </c:pt>
                <c:pt idx="7">
                  <c:v>Mozambique (0.03)</c:v>
                </c:pt>
                <c:pt idx="8">
                  <c:v>Nigeria (0.04)</c:v>
                </c:pt>
                <c:pt idx="9">
                  <c:v>Rwanda (0.64)</c:v>
                </c:pt>
              </c:strCache>
            </c:strRef>
          </c:cat>
          <c:val>
            <c:numRef>
              <c:f>Sheet1!$B$2:$B$11</c:f>
              <c:numCache>
                <c:formatCode>General</c:formatCode>
                <c:ptCount val="10"/>
                <c:pt idx="0">
                  <c:v>89.910000000000025</c:v>
                </c:pt>
                <c:pt idx="1">
                  <c:v>0</c:v>
                </c:pt>
                <c:pt idx="2">
                  <c:v>2.0000000000000011E-2</c:v>
                </c:pt>
                <c:pt idx="3">
                  <c:v>9.18</c:v>
                </c:pt>
                <c:pt idx="4">
                  <c:v>3.0000000000000002E-2</c:v>
                </c:pt>
                <c:pt idx="5">
                  <c:v>0.26</c:v>
                </c:pt>
                <c:pt idx="6">
                  <c:v>1.0000000000000005E-2</c:v>
                </c:pt>
                <c:pt idx="7">
                  <c:v>3.0000000000000002E-2</c:v>
                </c:pt>
                <c:pt idx="8">
                  <c:v>4.0000000000000022E-2</c:v>
                </c:pt>
                <c:pt idx="9">
                  <c:v>0.64000000000000101</c:v>
                </c:pt>
              </c:numCache>
            </c:numRef>
          </c:val>
          <c:extLst xmlns:c16r2="http://schemas.microsoft.com/office/drawing/2015/06/chart">
            <c:ext xmlns:c16="http://schemas.microsoft.com/office/drawing/2014/chart" uri="{C3380CC4-5D6E-409C-BE32-E72D297353CC}">
              <c16:uniqueId val="{00000000-E7BD-42A6-A789-C30ECC6AF162}"/>
            </c:ext>
          </c:extLst>
        </c:ser>
        <c:dLbls>
          <c:showLegendKey val="0"/>
          <c:showVal val="0"/>
          <c:showCatName val="0"/>
          <c:showSerName val="0"/>
          <c:showPercent val="1"/>
          <c:showBubbleSize val="0"/>
          <c:showLeaderLines val="1"/>
        </c:dLbls>
      </c:pie3DChart>
    </c:plotArea>
    <c:legend>
      <c:legendPos val="r"/>
      <c:layout>
        <c:manualLayout>
          <c:xMode val="edge"/>
          <c:yMode val="edge"/>
          <c:x val="0.75483130544808286"/>
          <c:y val="0.24579864459999762"/>
          <c:w val="0.23684554306160471"/>
          <c:h val="0.69932190552830464"/>
        </c:manualLayout>
      </c:layout>
      <c:overlay val="0"/>
      <c:txPr>
        <a:bodyPr/>
        <a:lstStyle/>
        <a:p>
          <a:pPr>
            <a:defRPr sz="1600"/>
          </a:pPr>
          <a:endParaRPr lang="en-US"/>
        </a:p>
      </c:txPr>
    </c:legend>
    <c:plotVisOnly val="1"/>
    <c:dispBlanksAs val="zero"/>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a:t>Consumption (%)</a:t>
            </a:r>
          </a:p>
        </c:rich>
      </c:tx>
      <c:layout>
        <c:manualLayout>
          <c:xMode val="edge"/>
          <c:yMode val="edge"/>
          <c:x val="0.75837446526484364"/>
          <c:y val="0.27326744821126325"/>
        </c:manualLayout>
      </c:layout>
      <c:overlay val="0"/>
      <c:spPr>
        <a:noFill/>
        <a:ln>
          <a:noFill/>
        </a:ln>
        <a:effectLst/>
      </c:spPr>
    </c:title>
    <c:autoTitleDeleted val="0"/>
    <c:plotArea>
      <c:layout>
        <c:manualLayout>
          <c:layoutTarget val="inner"/>
          <c:xMode val="edge"/>
          <c:yMode val="edge"/>
          <c:x val="7.9306613966473427E-2"/>
          <c:y val="6.5682212727940281E-2"/>
          <c:w val="0.80514608726925851"/>
          <c:h val="0.76936735541295176"/>
        </c:manualLayout>
      </c:layout>
      <c:barChart>
        <c:barDir val="col"/>
        <c:grouping val="clustered"/>
        <c:varyColors val="0"/>
        <c:ser>
          <c:idx val="0"/>
          <c:order val="0"/>
          <c:tx>
            <c:strRef>
              <c:f>Sheet1!$B$1</c:f>
              <c:strCache>
                <c:ptCount val="1"/>
                <c:pt idx="0">
                  <c:v>Consumption(%)</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Sheet1!$A$2:$A$9</c:f>
              <c:strCache>
                <c:ptCount val="8"/>
                <c:pt idx="0">
                  <c:v>China</c:v>
                </c:pt>
                <c:pt idx="1">
                  <c:v>USA</c:v>
                </c:pt>
                <c:pt idx="2">
                  <c:v>Japan</c:v>
                </c:pt>
                <c:pt idx="3">
                  <c:v>Germany</c:v>
                </c:pt>
                <c:pt idx="4">
                  <c:v>Rest of Europe</c:v>
                </c:pt>
                <c:pt idx="5">
                  <c:v>S.Korea</c:v>
                </c:pt>
                <c:pt idx="6">
                  <c:v>Canada &amp; Mexico</c:v>
                </c:pt>
                <c:pt idx="7">
                  <c:v>others</c:v>
                </c:pt>
              </c:strCache>
            </c:strRef>
          </c:cat>
          <c:val>
            <c:numRef>
              <c:f>Sheet1!$B$2:$B$9</c:f>
              <c:numCache>
                <c:formatCode>General</c:formatCode>
                <c:ptCount val="8"/>
                <c:pt idx="0">
                  <c:v>26</c:v>
                </c:pt>
                <c:pt idx="1">
                  <c:v>15</c:v>
                </c:pt>
                <c:pt idx="2">
                  <c:v>11</c:v>
                </c:pt>
                <c:pt idx="3">
                  <c:v>8</c:v>
                </c:pt>
                <c:pt idx="4">
                  <c:v>23</c:v>
                </c:pt>
                <c:pt idx="5">
                  <c:v>8</c:v>
                </c:pt>
                <c:pt idx="6">
                  <c:v>4</c:v>
                </c:pt>
                <c:pt idx="7">
                  <c:v>5</c:v>
                </c:pt>
              </c:numCache>
            </c:numRef>
          </c:val>
          <c:extLst xmlns:c16r2="http://schemas.microsoft.com/office/drawing/2015/06/chart">
            <c:ext xmlns:c16="http://schemas.microsoft.com/office/drawing/2014/chart" uri="{C3380CC4-5D6E-409C-BE32-E72D297353CC}">
              <c16:uniqueId val="{00000000-8611-4BBD-9CA5-4C6A745ACB85}"/>
            </c:ext>
          </c:extLst>
        </c:ser>
        <c:dLbls>
          <c:showLegendKey val="0"/>
          <c:showVal val="0"/>
          <c:showCatName val="0"/>
          <c:showSerName val="0"/>
          <c:showPercent val="0"/>
          <c:showBubbleSize val="0"/>
        </c:dLbls>
        <c:gapWidth val="100"/>
        <c:overlap val="-24"/>
        <c:axId val="84619264"/>
        <c:axId val="91952192"/>
      </c:barChart>
      <c:catAx>
        <c:axId val="84619264"/>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91952192"/>
        <c:crosses val="autoZero"/>
        <c:auto val="1"/>
        <c:lblAlgn val="ctr"/>
        <c:lblOffset val="100"/>
        <c:noMultiLvlLbl val="0"/>
      </c:catAx>
      <c:valAx>
        <c:axId val="9195219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84619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323821701774452E-2"/>
          <c:y val="0.15671344154606459"/>
          <c:w val="0.54503461426296052"/>
          <c:h val="0.63752811624804062"/>
        </c:manualLayout>
      </c:layout>
      <c:lineChart>
        <c:grouping val="standard"/>
        <c:varyColors val="0"/>
        <c:ser>
          <c:idx val="0"/>
          <c:order val="0"/>
          <c:tx>
            <c:strRef>
              <c:f>Sheet1!$B$1</c:f>
              <c:strCache>
                <c:ptCount val="1"/>
                <c:pt idx="0">
                  <c:v>FERRO NIOBIUM - (US$/kg)</c:v>
                </c:pt>
              </c:strCache>
            </c:strRef>
          </c:tx>
          <c:spPr>
            <a:ln w="44450">
              <a:solidFill>
                <a:srgbClr val="FF6600"/>
              </a:solidFill>
            </a:ln>
          </c:spPr>
          <c:marker>
            <c:symbol val="none"/>
          </c:marker>
          <c:cat>
            <c:numRef>
              <c:f>Sheet1!$A$2:$A$14</c:f>
              <c:numCache>
                <c:formatCode>General</c:formatCode>
                <c:ptCount val="13"/>
                <c:pt idx="0">
                  <c:v>1991</c:v>
                </c:pt>
                <c:pt idx="1">
                  <c:v>1993</c:v>
                </c:pt>
                <c:pt idx="2">
                  <c:v>1995</c:v>
                </c:pt>
                <c:pt idx="3">
                  <c:v>1997</c:v>
                </c:pt>
                <c:pt idx="4">
                  <c:v>1999</c:v>
                </c:pt>
                <c:pt idx="5">
                  <c:v>2001</c:v>
                </c:pt>
                <c:pt idx="6">
                  <c:v>2003</c:v>
                </c:pt>
                <c:pt idx="7">
                  <c:v>2005</c:v>
                </c:pt>
                <c:pt idx="8">
                  <c:v>2007</c:v>
                </c:pt>
                <c:pt idx="9">
                  <c:v>2009</c:v>
                </c:pt>
                <c:pt idx="10">
                  <c:v>2011</c:v>
                </c:pt>
                <c:pt idx="11">
                  <c:v>2013</c:v>
                </c:pt>
                <c:pt idx="12">
                  <c:v>2015</c:v>
                </c:pt>
              </c:numCache>
            </c:numRef>
          </c:cat>
          <c:val>
            <c:numRef>
              <c:f>Sheet1!$B$2:$B$14</c:f>
              <c:numCache>
                <c:formatCode>General</c:formatCode>
                <c:ptCount val="13"/>
                <c:pt idx="0">
                  <c:v>13</c:v>
                </c:pt>
                <c:pt idx="1">
                  <c:v>13.5</c:v>
                </c:pt>
                <c:pt idx="2">
                  <c:v>13</c:v>
                </c:pt>
                <c:pt idx="3">
                  <c:v>14</c:v>
                </c:pt>
                <c:pt idx="4">
                  <c:v>14.2</c:v>
                </c:pt>
                <c:pt idx="5">
                  <c:v>14</c:v>
                </c:pt>
                <c:pt idx="6">
                  <c:v>14</c:v>
                </c:pt>
                <c:pt idx="7">
                  <c:v>13.5</c:v>
                </c:pt>
                <c:pt idx="8">
                  <c:v>21</c:v>
                </c:pt>
                <c:pt idx="9">
                  <c:v>37</c:v>
                </c:pt>
                <c:pt idx="10">
                  <c:v>40</c:v>
                </c:pt>
                <c:pt idx="11">
                  <c:v>42.8</c:v>
                </c:pt>
                <c:pt idx="12">
                  <c:v>41</c:v>
                </c:pt>
              </c:numCache>
            </c:numRef>
          </c:val>
          <c:smooth val="0"/>
          <c:extLst xmlns:c16r2="http://schemas.microsoft.com/office/drawing/2015/06/chart">
            <c:ext xmlns:c16="http://schemas.microsoft.com/office/drawing/2014/chart" uri="{C3380CC4-5D6E-409C-BE32-E72D297353CC}">
              <c16:uniqueId val="{00000000-EACD-4045-BE39-B3C98F22DB98}"/>
            </c:ext>
          </c:extLst>
        </c:ser>
        <c:dLbls>
          <c:showLegendKey val="0"/>
          <c:showVal val="0"/>
          <c:showCatName val="0"/>
          <c:showSerName val="0"/>
          <c:showPercent val="0"/>
          <c:showBubbleSize val="0"/>
        </c:dLbls>
        <c:marker val="1"/>
        <c:smooth val="0"/>
        <c:axId val="84688896"/>
        <c:axId val="91954496"/>
      </c:lineChart>
      <c:catAx>
        <c:axId val="84688896"/>
        <c:scaling>
          <c:orientation val="minMax"/>
        </c:scaling>
        <c:delete val="0"/>
        <c:axPos val="b"/>
        <c:numFmt formatCode="General" sourceLinked="1"/>
        <c:majorTickMark val="out"/>
        <c:minorTickMark val="none"/>
        <c:tickLblPos val="low"/>
        <c:txPr>
          <a:bodyPr rot="0" vert="horz"/>
          <a:lstStyle/>
          <a:p>
            <a:pPr>
              <a:defRPr sz="1050" b="1"/>
            </a:pPr>
            <a:endParaRPr lang="en-US"/>
          </a:p>
        </c:txPr>
        <c:crossAx val="91954496"/>
        <c:crosses val="autoZero"/>
        <c:auto val="1"/>
        <c:lblAlgn val="ctr"/>
        <c:lblOffset val="100"/>
        <c:noMultiLvlLbl val="0"/>
      </c:catAx>
      <c:valAx>
        <c:axId val="91954496"/>
        <c:scaling>
          <c:orientation val="minMax"/>
        </c:scaling>
        <c:delete val="0"/>
        <c:axPos val="l"/>
        <c:majorGridlines/>
        <c:numFmt formatCode="General" sourceLinked="1"/>
        <c:majorTickMark val="out"/>
        <c:minorTickMark val="none"/>
        <c:tickLblPos val="nextTo"/>
        <c:txPr>
          <a:bodyPr/>
          <a:lstStyle/>
          <a:p>
            <a:pPr>
              <a:defRPr sz="1400" b="1"/>
            </a:pPr>
            <a:endParaRPr lang="en-US"/>
          </a:p>
        </c:txPr>
        <c:crossAx val="84688896"/>
        <c:crosses val="autoZero"/>
        <c:crossBetween val="midCat"/>
      </c:valAx>
    </c:plotArea>
    <c:legend>
      <c:legendPos val="r"/>
      <c:layout>
        <c:manualLayout>
          <c:xMode val="edge"/>
          <c:yMode val="edge"/>
          <c:x val="0.65712349590291852"/>
          <c:y val="0.37441365677142668"/>
          <c:w val="0.33282250758766246"/>
          <c:h val="0.15024841193339519"/>
        </c:manualLayout>
      </c:layout>
      <c:overlay val="0"/>
      <c:txPr>
        <a:bodyPr/>
        <a:lstStyle/>
        <a:p>
          <a:pPr>
            <a:defRPr sz="1600" b="1"/>
          </a:pPr>
          <a:endParaRPr lang="en-US"/>
        </a:p>
      </c:txPr>
    </c:legend>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134">
  <cs:axisTitle>
    <cs:lnRef idx="0"/>
    <cs:fillRef idx="0"/>
    <cs:effectRef idx="0"/>
    <cs:fontRef idx="minor">
      <a:schemeClr val="dk1"/>
    </cs:fontRef>
    <cs:defRPr sz="1000" b="1" kern="1200"/>
  </cs:axisTitle>
  <cs:categoryAxis>
    <cs:lnRef idx="1">
      <a:schemeClr val="dk1">
        <a:tint val="75000"/>
      </a:schemeClr>
    </cs:lnRef>
    <cs:fillRef idx="0"/>
    <cs:effectRef idx="0"/>
    <cs:fontRef idx="minor">
      <a:schemeClr val="dk1"/>
    </cs:fontRef>
    <cs:spPr>
      <a:ln>
        <a:round/>
      </a:ln>
    </cs:spPr>
    <cs:defRPr sz="1000" kern="1200"/>
  </cs:categoryAxis>
  <cs:chartArea>
    <cs:lnRef idx="1">
      <a:schemeClr val="dk1">
        <a:tint val="75000"/>
      </a:schemeClr>
    </cs:lnRef>
    <cs:fillRef idx="1">
      <a:schemeClr val="lt1"/>
    </cs:fillRef>
    <cs:effectRef idx="0"/>
    <cs:fontRef idx="minor">
      <a:schemeClr val="dk1"/>
    </cs:fontRef>
    <cs:spPr>
      <a:ln>
        <a:round/>
      </a:ln>
    </cs:spPr>
    <cs:defRPr sz="1000" kern="1200"/>
  </cs:chartArea>
  <cs:dataLabel>
    <cs:lnRef idx="0"/>
    <cs:fillRef idx="0"/>
    <cs:effectRef idx="0"/>
    <cs:fontRef idx="minor">
      <a:schemeClr val="dk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1">
      <cs:styleClr val="auto">
        <a:shade val="50000"/>
      </cs:styleClr>
    </cs:lnRef>
    <cs:fillRef idx="1">
      <cs:styleClr val="auto"/>
    </cs:fillRef>
    <cs:effectRef idx="0"/>
    <cs:fontRef idx="minor">
      <a:schemeClr val="dk1"/>
    </cs:fontRef>
    <cs:spPr>
      <a:ln>
        <a:round/>
      </a:ln>
    </cs:spPr>
  </cs:dataPoint>
  <cs:dataPoint3D>
    <cs:lnRef idx="1">
      <cs:styleClr val="auto">
        <a:shade val="50000"/>
      </cs:styleClr>
    </cs:lnRef>
    <cs:fillRef idx="1">
      <cs:styleClr val="auto"/>
    </cs:fillRef>
    <cs:effectRef idx="0"/>
    <cs:fontRef idx="minor">
      <a:schemeClr val="dk1"/>
    </cs:fontRef>
    <cs:spPr>
      <a:ln>
        <a:round/>
      </a:ln>
    </cs:spPr>
  </cs:dataPoint3D>
  <cs:dataPointLine>
    <cs:lnRef idx="1">
      <cs:styleClr val="auto"/>
    </cs:lnRef>
    <cs:lineWidthScale>5</cs:lineWidthScale>
    <cs:fillRef idx="0"/>
    <cs:effectRef idx="0"/>
    <cs:fontRef idx="minor">
      <a:schemeClr val="dk1"/>
    </cs:fontRef>
    <cs:spPr>
      <a:ln cap="rnd">
        <a:round/>
      </a:ln>
    </cs:spPr>
  </cs:dataPointLine>
  <cs:dataPointMarker>
    <cs:lnRef idx="1">
      <cs:styleClr val="auto"/>
    </cs:lnRef>
    <cs:fillRef idx="1">
      <cs:styleClr val="auto"/>
    </cs:fillRef>
    <cs:effectRef idx="0"/>
    <cs:fontRef idx="minor">
      <a:schemeClr val="dk1"/>
    </cs:fontRef>
    <cs:spPr>
      <a:ln>
        <a:round/>
      </a:ln>
    </cs:spPr>
  </cs:dataPointMarker>
  <cs:dataPointMarkerLayout/>
  <cs:dataPointWireframe>
    <cs:lnRef idx="1">
      <cs:styleClr val="auto"/>
    </cs:lnRef>
    <cs:fillRef idx="0"/>
    <cs:effectRef idx="0"/>
    <cs:fontRef idx="minor">
      <a:schemeClr val="dk1"/>
    </cs:fontRef>
    <cs:spPr>
      <a:ln>
        <a:round/>
      </a:ln>
    </cs:spPr>
  </cs:dataPointWireframe>
  <cs:dataTable>
    <cs:lnRef idx="1">
      <a:schemeClr val="dk1">
        <a:tint val="75000"/>
      </a:schemeClr>
    </cs:lnRef>
    <cs:fillRef idx="0"/>
    <cs:effectRef idx="0"/>
    <cs:fontRef idx="minor">
      <a:schemeClr val="dk1"/>
    </cs:fontRef>
    <cs:spPr>
      <a:ln>
        <a:round/>
      </a:ln>
    </cs:spPr>
    <cs:defRPr sz="1000" kern="1200"/>
  </cs:dataTable>
  <cs:downBar>
    <cs:lnRef idx="1">
      <a:schemeClr val="dk1"/>
    </cs:lnRef>
    <cs:fillRef idx="1">
      <a:schemeClr val="dk1">
        <a:tint val="95000"/>
      </a:schemeClr>
    </cs:fillRef>
    <cs:effectRef idx="0"/>
    <cs:fontRef idx="minor">
      <a:schemeClr val="dk1"/>
    </cs:fontRef>
    <cs:spPr>
      <a:ln>
        <a:round/>
      </a:ln>
    </cs:spPr>
  </cs:downBar>
  <cs:dropLine>
    <cs:lnRef idx="1">
      <a:schemeClr val="dk1"/>
    </cs:lnRef>
    <cs:fillRef idx="0"/>
    <cs:effectRef idx="0"/>
    <cs:fontRef idx="minor">
      <a:schemeClr val="dk1"/>
    </cs:fontRef>
    <cs:spPr>
      <a:ln>
        <a:round/>
      </a:ln>
    </cs:spPr>
  </cs:dropLine>
  <cs:errorBar>
    <cs:lnRef idx="1">
      <a:schemeClr val="dk1"/>
    </cs:lnRef>
    <cs:fillRef idx="1">
      <a:schemeClr val="dk1"/>
    </cs:fillRef>
    <cs:effectRef idx="0"/>
    <cs:fontRef idx="minor">
      <a:schemeClr val="dk1"/>
    </cs:fontRef>
    <cs:spPr>
      <a:ln>
        <a:round/>
      </a:ln>
    </cs:spPr>
  </cs:errorBar>
  <cs:floor>
    <cs:lnRef idx="1">
      <a:schemeClr val="dk1">
        <a:tint val="75000"/>
      </a:schemeClr>
    </cs:lnRef>
    <cs:fillRef idx="1">
      <a:schemeClr val="dk1">
        <a:tint val="20000"/>
      </a:schemeClr>
    </cs:fillRef>
    <cs:effectRef idx="0"/>
    <cs:fontRef idx="minor">
      <a:schemeClr val="dk1"/>
    </cs:fontRef>
    <cs:spPr>
      <a:ln>
        <a:round/>
      </a:ln>
    </cs:spPr>
  </cs:floor>
  <cs:gridlineMajor>
    <cs:lnRef idx="1">
      <a:schemeClr val="dk1">
        <a:tint val="75000"/>
      </a:schemeClr>
    </cs:lnRef>
    <cs:fillRef idx="0"/>
    <cs:effectRef idx="0"/>
    <cs:fontRef idx="minor">
      <a:schemeClr val="dk1"/>
    </cs:fontRef>
    <cs:spPr>
      <a:ln>
        <a:round/>
      </a:ln>
    </cs:spPr>
  </cs:gridlineMajor>
  <cs:gridlineMinor>
    <cs:lnRef idx="1">
      <a:schemeClr val="dk1">
        <a:tint val="50000"/>
      </a:schemeClr>
    </cs:lnRef>
    <cs:fillRef idx="0"/>
    <cs:effectRef idx="0"/>
    <cs:fontRef idx="minor">
      <a:schemeClr val="dk1"/>
    </cs:fontRef>
    <cs:spPr>
      <a:ln>
        <a:round/>
      </a:ln>
    </cs:spPr>
  </cs:gridlineMinor>
  <cs:hiLoLine>
    <cs:lnRef idx="1">
      <a:schemeClr val="dk1"/>
    </cs:lnRef>
    <cs:fillRef idx="0"/>
    <cs:effectRef idx="0"/>
    <cs:fontRef idx="minor">
      <a:schemeClr val="dk1"/>
    </cs:fontRef>
    <cs:spPr>
      <a:ln>
        <a:round/>
      </a:ln>
    </cs:spPr>
  </cs:hiLoLine>
  <cs:leaderLine>
    <cs:lnRef idx="1">
      <a:schemeClr val="dk1"/>
    </cs:lnRef>
    <cs:fillRef idx="0"/>
    <cs:effectRef idx="0"/>
    <cs:fontRef idx="minor">
      <a:schemeClr val="dk1"/>
    </cs:fontRef>
    <cs:spPr>
      <a:ln>
        <a:round/>
      </a:ln>
    </cs:spPr>
  </cs:leaderLine>
  <cs:legend>
    <cs:lnRef idx="0"/>
    <cs:fillRef idx="0"/>
    <cs:effectRef idx="0"/>
    <cs:fontRef idx="minor">
      <a:schemeClr val="dk1"/>
    </cs:fontRef>
    <cs:defRPr sz="1000" kern="1200"/>
  </cs:legend>
  <cs:plotArea>
    <cs:lnRef idx="0"/>
    <cs:fillRef idx="1">
      <a:schemeClr val="dk1">
        <a:tint val="20000"/>
      </a:schemeClr>
    </cs:fillRef>
    <cs:effectRef idx="0"/>
    <cs:fontRef idx="minor">
      <a:schemeClr val="dk1"/>
    </cs:fontRef>
  </cs:plotArea>
  <cs:plotArea3D>
    <cs:lnRef idx="0"/>
    <cs:fillRef idx="0"/>
    <cs:effectRef idx="0"/>
    <cs:fontRef idx="minor">
      <a:schemeClr val="dk1"/>
    </cs:fontRef>
  </cs:plotArea3D>
  <cs:seriesAxis>
    <cs:lnRef idx="1">
      <a:schemeClr val="dk1">
        <a:tint val="75000"/>
      </a:schemeClr>
    </cs:lnRef>
    <cs:fillRef idx="0"/>
    <cs:effectRef idx="0"/>
    <cs:fontRef idx="minor">
      <a:schemeClr val="dk1"/>
    </cs:fontRef>
    <cs:spPr>
      <a:ln>
        <a:round/>
      </a:ln>
    </cs:spPr>
    <cs:defRPr sz="1000" kern="1200"/>
  </cs:seriesAxis>
  <cs:seriesLine>
    <cs:lnRef idx="1">
      <a:schemeClr val="dk1"/>
    </cs:lnRef>
    <cs:fillRef idx="0"/>
    <cs:effectRef idx="0"/>
    <cs:fontRef idx="minor">
      <a:schemeClr val="dk1"/>
    </cs:fontRef>
    <cs:spPr>
      <a:ln>
        <a:round/>
      </a:ln>
    </cs:spPr>
  </cs:seriesLine>
  <cs:title>
    <cs:lnRef idx="0"/>
    <cs:fillRef idx="0"/>
    <cs:effectRef idx="0"/>
    <cs:fontRef idx="minor">
      <a:schemeClr val="dk1"/>
    </cs:fontRef>
    <cs:defRPr sz="1800" b="1" kern="1200"/>
  </cs:title>
  <cs:trendline>
    <cs:lnRef idx="1">
      <a:schemeClr val="dk1"/>
    </cs:lnRef>
    <cs:fillRef idx="0"/>
    <cs:effectRef idx="0"/>
    <cs:fontRef idx="minor">
      <a:schemeClr val="dk1"/>
    </cs:fontRef>
    <cs:spPr>
      <a:ln cap="rnd">
        <a:round/>
      </a:ln>
    </cs:spPr>
  </cs:trendline>
  <cs:trendlineLabel>
    <cs:lnRef idx="0"/>
    <cs:fillRef idx="0"/>
    <cs:effectRef idx="0"/>
    <cs:fontRef idx="minor">
      <a:schemeClr val="dk1"/>
    </cs:fontRef>
    <cs:defRPr sz="1000" kern="1200"/>
  </cs:trendlineLabel>
  <cs:upBar>
    <cs:lnRef idx="1">
      <a:schemeClr val="dk1"/>
    </cs:lnRef>
    <cs:fillRef idx="1">
      <a:schemeClr val="lt1"/>
    </cs:fillRef>
    <cs:effectRef idx="0"/>
    <cs:fontRef idx="minor">
      <a:schemeClr val="dk1"/>
    </cs:fontRef>
    <cs:spPr>
      <a:ln>
        <a:round/>
      </a:ln>
    </cs:spPr>
  </cs:upBar>
  <cs:valueAxis>
    <cs:lnRef idx="1">
      <a:schemeClr val="dk1">
        <a:tint val="75000"/>
      </a:schemeClr>
    </cs:lnRef>
    <cs:fillRef idx="0"/>
    <cs:effectRef idx="0"/>
    <cs:fontRef idx="minor">
      <a:schemeClr val="dk1"/>
    </cs:fontRef>
    <cs:spPr>
      <a:ln>
        <a:round/>
      </a:ln>
    </cs:spPr>
    <cs:defRPr sz="1000" kern="1200"/>
  </cs:valueAxis>
  <cs:wall>
    <cs:lnRef idx="0"/>
    <cs:fillRef idx="1">
      <a:schemeClr val="dk1">
        <a:tint val="20000"/>
      </a:schemeClr>
    </cs:fillRef>
    <cs:effectRef idx="0"/>
    <cs:fontRef idx="minor">
      <a:schemeClr val="dk1"/>
    </cs:fontRef>
  </cs:wall>
</cs:chartStyle>
</file>

<file path=ppt/charts/style3.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8.png"/></Relationships>
</file>

<file path=ppt/drawings/drawing1.xml><?xml version="1.0" encoding="utf-8"?>
<c:userShapes xmlns:c="http://schemas.openxmlformats.org/drawingml/2006/chart">
  <cdr:relSizeAnchor xmlns:cdr="http://schemas.openxmlformats.org/drawingml/2006/chartDrawing">
    <cdr:from>
      <cdr:x>0.67188</cdr:x>
      <cdr:y>0.8006</cdr:y>
    </cdr:from>
    <cdr:to>
      <cdr:x>0.7934</cdr:x>
      <cdr:y>0.89286</cdr:y>
    </cdr:to>
    <cdr:sp macro="" textlink="">
      <cdr:nvSpPr>
        <cdr:cNvPr id="2" name="TextBox 1"/>
        <cdr:cNvSpPr txBox="1"/>
      </cdr:nvSpPr>
      <cdr:spPr>
        <a:xfrm xmlns:a="http://schemas.openxmlformats.org/drawingml/2006/main">
          <a:off x="3686176" y="2562225"/>
          <a:ext cx="666750" cy="29527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100" b="1"/>
            <a:t>8.6 kg</a:t>
          </a:r>
        </a:p>
      </cdr:txBody>
    </cdr:sp>
  </cdr:relSizeAnchor>
  <cdr:relSizeAnchor xmlns:cdr="http://schemas.openxmlformats.org/drawingml/2006/chartDrawing">
    <cdr:from>
      <cdr:x>0.09074</cdr:x>
      <cdr:y>0.60816</cdr:y>
    </cdr:from>
    <cdr:to>
      <cdr:x>0.99274</cdr:x>
      <cdr:y>0.60866</cdr:y>
    </cdr:to>
    <cdr:sp macro="" textlink="">
      <cdr:nvSpPr>
        <cdr:cNvPr id="5" name="Straight Connector 4"/>
        <cdr:cNvSpPr/>
      </cdr:nvSpPr>
      <cdr:spPr>
        <a:xfrm xmlns:a="http://schemas.openxmlformats.org/drawingml/2006/main">
          <a:off x="653143" y="1946366"/>
          <a:ext cx="6492240" cy="1588"/>
        </a:xfrm>
        <a:prstGeom xmlns:a="http://schemas.openxmlformats.org/drawingml/2006/main" prst="line">
          <a:avLst/>
        </a:prstGeom>
        <a:ln xmlns:a="http://schemas.openxmlformats.org/drawingml/2006/main">
          <a:solidFill>
            <a:schemeClr val="tx1"/>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0.60254</cdr:x>
      <cdr:y>0.40408</cdr:y>
    </cdr:from>
    <cdr:to>
      <cdr:x>0.88566</cdr:x>
      <cdr:y>0.5993</cdr:y>
    </cdr:to>
    <cdr:pic>
      <cdr:nvPicPr>
        <cdr:cNvPr id="6"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336868" y="1293223"/>
          <a:ext cx="2037807" cy="624773"/>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0.49885</cdr:x>
      <cdr:y>0.27527</cdr:y>
    </cdr:from>
    <cdr:to>
      <cdr:x>0.56598</cdr:x>
      <cdr:y>0.60241</cdr:y>
    </cdr:to>
    <cdr:sp macro="" textlink="">
      <cdr:nvSpPr>
        <cdr:cNvPr id="3" name="Straight Arrow Connector 2"/>
        <cdr:cNvSpPr/>
      </cdr:nvSpPr>
      <cdr:spPr>
        <a:xfrm xmlns:a="http://schemas.openxmlformats.org/drawingml/2006/main" rot="16200000" flipH="1">
          <a:off x="3785909" y="714480"/>
          <a:ext cx="509452" cy="849087"/>
        </a:xfrm>
        <a:prstGeom xmlns:a="http://schemas.openxmlformats.org/drawingml/2006/main" prst="straightConnector1">
          <a:avLst/>
        </a:prstGeom>
        <a:ln xmlns:a="http://schemas.openxmlformats.org/drawingml/2006/main" w="9525" cmpd="sng">
          <a:solidFill>
            <a:srgbClr val="FF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5A9E02AD-574F-46B1-91CF-758ECD9272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a:extLst>
              <a:ext uri="{FF2B5EF4-FFF2-40B4-BE49-F238E27FC236}">
                <a16:creationId xmlns="" xmlns:a16="http://schemas.microsoft.com/office/drawing/2014/main" id="{0DCDBB3E-0962-4543-8203-0E0084580C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02A5B2-8064-4382-9E31-9E46E0F5B2C3}" type="datetimeFigureOut">
              <a:rPr lang="ru-RU" smtClean="0"/>
              <a:pPr/>
              <a:t>10.09.2018</a:t>
            </a:fld>
            <a:endParaRPr lang="ru-RU"/>
          </a:p>
        </p:txBody>
      </p:sp>
      <p:sp>
        <p:nvSpPr>
          <p:cNvPr id="4" name="Footer Placeholder 3">
            <a:extLst>
              <a:ext uri="{FF2B5EF4-FFF2-40B4-BE49-F238E27FC236}">
                <a16:creationId xmlns="" xmlns:a16="http://schemas.microsoft.com/office/drawing/2014/main" id="{DD61A4A7-FC01-4444-9707-74E93BD634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a:extLst>
              <a:ext uri="{FF2B5EF4-FFF2-40B4-BE49-F238E27FC236}">
                <a16:creationId xmlns="" xmlns:a16="http://schemas.microsoft.com/office/drawing/2014/main" id="{B28D65D7-8813-49CE-A8BE-42984C5CBD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22FEE5-93F6-4794-9247-D82E88608B7E}" type="slidenum">
              <a:rPr lang="ru-RU" smtClean="0"/>
              <a:pPr/>
              <a:t>‹#›</a:t>
            </a:fld>
            <a:endParaRPr lang="ru-RU"/>
          </a:p>
        </p:txBody>
      </p:sp>
    </p:spTree>
    <p:extLst>
      <p:ext uri="{BB962C8B-B14F-4D97-AF65-F5344CB8AC3E}">
        <p14:creationId xmlns:p14="http://schemas.microsoft.com/office/powerpoint/2010/main" val="2148400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00EB3D-2307-4317-8A1D-B47FA45245F0}" type="datetimeFigureOut">
              <a:rPr lang="ru-RU" smtClean="0"/>
              <a:pPr/>
              <a:t>10.09.2018</a:t>
            </a:fld>
            <a:endParaRPr lang="ru-R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8A92-0141-4330-8F3E-FAADFAC23844}" type="slidenum">
              <a:rPr lang="ru-RU" smtClean="0"/>
              <a:pPr/>
              <a:t>‹#›</a:t>
            </a:fld>
            <a:endParaRPr lang="ru-RU" dirty="0"/>
          </a:p>
        </p:txBody>
      </p:sp>
    </p:spTree>
    <p:extLst>
      <p:ext uri="{BB962C8B-B14F-4D97-AF65-F5344CB8AC3E}">
        <p14:creationId xmlns:p14="http://schemas.microsoft.com/office/powerpoint/2010/main" val="174888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IMOA</a:t>
            </a:r>
            <a:r>
              <a:rPr lang="en-US" baseline="0" dirty="0" smtClean="0"/>
              <a:t> ESTIMATES END- USER DEMAND COULD INCREASE BY 3.6% AVERAGE UPTO 2024</a:t>
            </a:r>
            <a:endParaRPr lang="en-US" dirty="0"/>
          </a:p>
        </p:txBody>
      </p:sp>
      <p:sp>
        <p:nvSpPr>
          <p:cNvPr id="4" name="Slide Number Placeholder 3"/>
          <p:cNvSpPr>
            <a:spLocks noGrp="1"/>
          </p:cNvSpPr>
          <p:nvPr>
            <p:ph type="sldNum" sz="quarter" idx="10"/>
          </p:nvPr>
        </p:nvSpPr>
        <p:spPr/>
        <p:txBody>
          <a:bodyPr/>
          <a:lstStyle/>
          <a:p>
            <a:fld id="{53D78A92-0141-4330-8F3E-FAADFAC23844}" type="slidenum">
              <a:rPr lang="ru-RU" smtClean="0"/>
              <a:pPr/>
              <a:t>7</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ru-RU"/>
              <a:t>MM.DD.20XX</a:t>
            </a:r>
            <a:endParaRPr lang="ru-RU" dirty="0"/>
          </a:p>
        </p:txBody>
      </p:sp>
      <p:sp>
        <p:nvSpPr>
          <p:cNvPr id="5" name="Footer Placeholder 4"/>
          <p:cNvSpPr>
            <a:spLocks noGrp="1"/>
          </p:cNvSpPr>
          <p:nvPr>
            <p:ph type="ftr" sz="quarter" idx="11"/>
          </p:nvPr>
        </p:nvSpPr>
        <p:spPr/>
        <p:txBody>
          <a:bodyPr/>
          <a:lstStyle/>
          <a:p>
            <a:r>
              <a:rPr lang="en-US"/>
              <a:t>ADD A FOOTER</a:t>
            </a:r>
            <a:endParaRPr lang="ru-RU" dirty="0"/>
          </a:p>
        </p:txBody>
      </p:sp>
      <p:sp>
        <p:nvSpPr>
          <p:cNvPr id="6" name="Slide Number Placeholder 5"/>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1714482474"/>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ru-RU"/>
              <a:t>MM.DD.20XX</a:t>
            </a:r>
            <a:endParaRPr lang="ru-RU" dirty="0"/>
          </a:p>
        </p:txBody>
      </p:sp>
      <p:sp>
        <p:nvSpPr>
          <p:cNvPr id="5" name="Footer Placeholder 4"/>
          <p:cNvSpPr>
            <a:spLocks noGrp="1"/>
          </p:cNvSpPr>
          <p:nvPr>
            <p:ph type="ftr" sz="quarter" idx="11"/>
          </p:nvPr>
        </p:nvSpPr>
        <p:spPr/>
        <p:txBody>
          <a:bodyPr/>
          <a:lstStyle/>
          <a:p>
            <a:r>
              <a:rPr lang="en-US"/>
              <a:t>ADD A FOOTER</a:t>
            </a:r>
            <a:endParaRPr lang="ru-RU" dirty="0"/>
          </a:p>
        </p:txBody>
      </p:sp>
      <p:sp>
        <p:nvSpPr>
          <p:cNvPr id="6" name="Slide Number Placeholder 5"/>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114313107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ru-RU"/>
              <a:t>MM.DD.20XX</a:t>
            </a:r>
            <a:endParaRPr lang="ru-RU" dirty="0"/>
          </a:p>
        </p:txBody>
      </p:sp>
      <p:sp>
        <p:nvSpPr>
          <p:cNvPr id="5" name="Footer Placeholder 4"/>
          <p:cNvSpPr>
            <a:spLocks noGrp="1"/>
          </p:cNvSpPr>
          <p:nvPr>
            <p:ph type="ftr" sz="quarter" idx="11"/>
          </p:nvPr>
        </p:nvSpPr>
        <p:spPr/>
        <p:txBody>
          <a:bodyPr/>
          <a:lstStyle/>
          <a:p>
            <a:r>
              <a:rPr lang="en-US"/>
              <a:t>ADD A FOOTER</a:t>
            </a:r>
            <a:endParaRPr lang="ru-RU" dirty="0"/>
          </a:p>
        </p:txBody>
      </p:sp>
      <p:sp>
        <p:nvSpPr>
          <p:cNvPr id="6" name="Slide Number Placeholder 5"/>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3286221034"/>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3" name="Text Placeholder 26">
            <a:extLst>
              <a:ext uri="{FF2B5EF4-FFF2-40B4-BE49-F238E27FC236}">
                <a16:creationId xmlns="" xmlns:a16="http://schemas.microsoft.com/office/drawing/2014/main" id="{5BB088E3-63C1-423F-A939-150B8E1F87A7}"/>
              </a:ext>
            </a:extLst>
          </p:cNvPr>
          <p:cNvSpPr>
            <a:spLocks noGrp="1"/>
          </p:cNvSpPr>
          <p:nvPr>
            <p:ph type="body" sz="quarter" idx="20" hasCustomPrompt="1"/>
          </p:nvPr>
        </p:nvSpPr>
        <p:spPr>
          <a:xfrm>
            <a:off x="786260" y="5096664"/>
            <a:ext cx="4367531" cy="949829"/>
          </a:xfrm>
        </p:spPr>
        <p:txBody>
          <a:bodyPr>
            <a:noAutofit/>
          </a:bodyPr>
          <a:lstStyle>
            <a:lvl1pPr marL="0" indent="0" algn="l">
              <a:buNone/>
              <a:defRPr sz="2800" b="0" i="0">
                <a:solidFill>
                  <a:schemeClr val="accent3"/>
                </a:solidFill>
                <a:latin typeface="+mn-lt"/>
              </a:defRPr>
            </a:lvl1pPr>
            <a:lvl2pPr marL="457189" indent="0">
              <a:buNone/>
              <a:defRPr sz="1800" b="1" i="1"/>
            </a:lvl2pPr>
            <a:lvl3pPr marL="914377" indent="0">
              <a:buNone/>
              <a:defRPr sz="1800" b="1" i="1"/>
            </a:lvl3pPr>
            <a:lvl4pPr marL="1371566" indent="0">
              <a:buNone/>
              <a:defRPr sz="1800" b="1" i="1"/>
            </a:lvl4pPr>
            <a:lvl5pPr marL="1828754" indent="0">
              <a:buNone/>
              <a:defRPr sz="1800" b="1" i="1"/>
            </a:lvl5pPr>
          </a:lstStyle>
          <a:p>
            <a:pPr lvl="0"/>
            <a:r>
              <a:rPr lang="en-US" dirty="0"/>
              <a:t>Month</a:t>
            </a:r>
            <a:br>
              <a:rPr lang="en-US" dirty="0"/>
            </a:br>
            <a:r>
              <a:rPr lang="en-US" dirty="0"/>
              <a:t>20XX</a:t>
            </a:r>
          </a:p>
        </p:txBody>
      </p:sp>
      <p:sp>
        <p:nvSpPr>
          <p:cNvPr id="28" name="Freeform: Shape 27">
            <a:extLst>
              <a:ext uri="{FF2B5EF4-FFF2-40B4-BE49-F238E27FC236}">
                <a16:creationId xmlns="" xmlns:a16="http://schemas.microsoft.com/office/drawing/2014/main" id="{87A7AFAC-3F6D-48D1-A100-148792529BC6}"/>
              </a:ext>
            </a:extLst>
          </p:cNvPr>
          <p:cNvSpPr/>
          <p:nvPr/>
        </p:nvSpPr>
        <p:spPr>
          <a:xfrm>
            <a:off x="8069105" y="5422166"/>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sz="1800" dirty="0"/>
          </a:p>
        </p:txBody>
      </p:sp>
      <p:sp>
        <p:nvSpPr>
          <p:cNvPr id="29" name="Freeform: Shape 28">
            <a:extLst>
              <a:ext uri="{FF2B5EF4-FFF2-40B4-BE49-F238E27FC236}">
                <a16:creationId xmlns="" xmlns:a16="http://schemas.microsoft.com/office/drawing/2014/main" id="{81A4F88F-4E35-4BB3-AD24-CAC580C12F96}"/>
              </a:ext>
            </a:extLst>
          </p:cNvPr>
          <p:cNvSpPr/>
          <p:nvPr/>
        </p:nvSpPr>
        <p:spPr>
          <a:xfrm>
            <a:off x="9029961"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sz="1800" dirty="0"/>
          </a:p>
        </p:txBody>
      </p:sp>
      <p:sp>
        <p:nvSpPr>
          <p:cNvPr id="30" name="Freeform: Shape 29">
            <a:extLst>
              <a:ext uri="{FF2B5EF4-FFF2-40B4-BE49-F238E27FC236}">
                <a16:creationId xmlns="" xmlns:a16="http://schemas.microsoft.com/office/drawing/2014/main" id="{592CE00E-F2AB-4099-8BB8-F109C4F2EFDB}"/>
              </a:ext>
            </a:extLst>
          </p:cNvPr>
          <p:cNvSpPr/>
          <p:nvPr/>
        </p:nvSpPr>
        <p:spPr>
          <a:xfrm>
            <a:off x="11043830" y="4566101"/>
            <a:ext cx="1155815"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sz="1800" dirty="0"/>
          </a:p>
        </p:txBody>
      </p:sp>
      <p:sp>
        <p:nvSpPr>
          <p:cNvPr id="32" name="Freeform: Shape 31">
            <a:extLst>
              <a:ext uri="{FF2B5EF4-FFF2-40B4-BE49-F238E27FC236}">
                <a16:creationId xmlns="" xmlns:a16="http://schemas.microsoft.com/office/drawing/2014/main" id="{B0920EEC-7CE3-4708-93D2-53699D17E5E3}"/>
              </a:ext>
            </a:extLst>
          </p:cNvPr>
          <p:cNvSpPr/>
          <p:nvPr/>
        </p:nvSpPr>
        <p:spPr>
          <a:xfrm>
            <a:off x="10743662"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sz="1800" dirty="0"/>
          </a:p>
        </p:txBody>
      </p:sp>
      <p:sp>
        <p:nvSpPr>
          <p:cNvPr id="33" name="Freeform: Shape 32">
            <a:extLst>
              <a:ext uri="{FF2B5EF4-FFF2-40B4-BE49-F238E27FC236}">
                <a16:creationId xmlns="" xmlns:a16="http://schemas.microsoft.com/office/drawing/2014/main" id="{2DF8B751-9294-46D5-B390-5D322195540F}"/>
              </a:ext>
            </a:extLst>
          </p:cNvPr>
          <p:cNvSpPr/>
          <p:nvPr/>
        </p:nvSpPr>
        <p:spPr>
          <a:xfrm>
            <a:off x="6536780" y="-12701"/>
            <a:ext cx="4978891"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sz="1800" dirty="0"/>
          </a:p>
        </p:txBody>
      </p:sp>
      <p:sp>
        <p:nvSpPr>
          <p:cNvPr id="34" name="Freeform: Shape 33">
            <a:extLst>
              <a:ext uri="{FF2B5EF4-FFF2-40B4-BE49-F238E27FC236}">
                <a16:creationId xmlns="" xmlns:a16="http://schemas.microsoft.com/office/drawing/2014/main" id="{E0F651C6-BE74-4133-ABA8-316072D4F5B5}"/>
              </a:ext>
            </a:extLst>
          </p:cNvPr>
          <p:cNvSpPr/>
          <p:nvPr/>
        </p:nvSpPr>
        <p:spPr>
          <a:xfrm>
            <a:off x="6518965"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sz="1800" dirty="0"/>
          </a:p>
        </p:txBody>
      </p:sp>
      <p:sp>
        <p:nvSpPr>
          <p:cNvPr id="36" name="Text Placeholder 14">
            <a:extLst>
              <a:ext uri="{FF2B5EF4-FFF2-40B4-BE49-F238E27FC236}">
                <a16:creationId xmlns="" xmlns:a16="http://schemas.microsoft.com/office/drawing/2014/main" id="{2A3D73F7-77EC-4576-B541-20C032F462DC}"/>
              </a:ext>
            </a:extLst>
          </p:cNvPr>
          <p:cNvSpPr>
            <a:spLocks noGrp="1"/>
          </p:cNvSpPr>
          <p:nvPr userDrawn="1">
            <p:ph type="body" sz="quarter" idx="13" hasCustomPrompt="1"/>
          </p:nvPr>
        </p:nvSpPr>
        <p:spPr>
          <a:xfrm>
            <a:off x="786259" y="3425365"/>
            <a:ext cx="3629300" cy="949829"/>
          </a:xfrm>
        </p:spPr>
        <p:txBody>
          <a:bodyPr>
            <a:normAutofit/>
          </a:bodyPr>
          <a:lstStyle>
            <a:lvl1pPr marL="0" indent="0">
              <a:buNone/>
              <a:defRPr sz="2800" b="1" i="0"/>
            </a:lvl1pPr>
          </a:lstStyle>
          <a:p>
            <a:pPr lvl="0"/>
            <a:r>
              <a:rPr lang="en-US" dirty="0"/>
              <a:t>Presentation</a:t>
            </a:r>
            <a:br>
              <a:rPr lang="en-US" dirty="0"/>
            </a:br>
            <a:r>
              <a:rPr lang="en-US" dirty="0"/>
              <a:t>Tagline</a:t>
            </a:r>
          </a:p>
        </p:txBody>
      </p:sp>
      <p:sp>
        <p:nvSpPr>
          <p:cNvPr id="40" name="Graphic 37">
            <a:extLst>
              <a:ext uri="{FF2B5EF4-FFF2-40B4-BE49-F238E27FC236}">
                <a16:creationId xmlns=""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sz="1800" dirty="0"/>
          </a:p>
        </p:txBody>
      </p:sp>
      <p:sp>
        <p:nvSpPr>
          <p:cNvPr id="12" name="Graphic 36">
            <a:extLst>
              <a:ext uri="{FF2B5EF4-FFF2-40B4-BE49-F238E27FC236}">
                <a16:creationId xmlns="" xmlns:a16="http://schemas.microsoft.com/office/drawing/2014/main" id="{21FF5BCF-BC53-4C3F-8B7F-7077B35ADCA8}"/>
              </a:ext>
            </a:extLst>
          </p:cNvPr>
          <p:cNvSpPr/>
          <p:nvPr userDrawn="1"/>
        </p:nvSpPr>
        <p:spPr>
          <a:xfrm>
            <a:off x="-7815" y="5057880"/>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sz="1800"/>
          </a:p>
        </p:txBody>
      </p:sp>
      <p:sp>
        <p:nvSpPr>
          <p:cNvPr id="21" name="Picture Placeholder 20">
            <a:extLst>
              <a:ext uri="{FF2B5EF4-FFF2-40B4-BE49-F238E27FC236}">
                <a16:creationId xmlns="" xmlns:a16="http://schemas.microsoft.com/office/drawing/2014/main" id="{8C7B70A1-A813-470C-A829-7CC44559C94F}"/>
              </a:ext>
            </a:extLst>
          </p:cNvPr>
          <p:cNvSpPr>
            <a:spLocks noGrp="1"/>
          </p:cNvSpPr>
          <p:nvPr>
            <p:ph type="pic" sz="quarter" idx="21"/>
          </p:nvPr>
        </p:nvSpPr>
        <p:spPr>
          <a:xfrm>
            <a:off x="4614954" y="2"/>
            <a:ext cx="7585924" cy="5949573"/>
          </a:xfrm>
          <a:custGeom>
            <a:avLst/>
            <a:gdLst>
              <a:gd name="connsiteX0" fmla="*/ 6933229 w 7577047"/>
              <a:gd name="connsiteY0" fmla="*/ 0 h 5937736"/>
              <a:gd name="connsiteX1" fmla="*/ 7577047 w 7577047"/>
              <a:gd name="connsiteY1" fmla="*/ 0 h 5937736"/>
              <a:gd name="connsiteX2" fmla="*/ 6304235 w 7577047"/>
              <a:gd name="connsiteY2" fmla="*/ 626666 h 5937736"/>
              <a:gd name="connsiteX3" fmla="*/ 6159164 w 7577047"/>
              <a:gd name="connsiteY3" fmla="*/ 891545 h 5937736"/>
              <a:gd name="connsiteX4" fmla="*/ 6161282 w 7577047"/>
              <a:gd name="connsiteY4" fmla="*/ 898006 h 5937736"/>
              <a:gd name="connsiteX5" fmla="*/ 6459895 w 7577047"/>
              <a:gd name="connsiteY5" fmla="*/ 944306 h 5937736"/>
              <a:gd name="connsiteX6" fmla="*/ 7577047 w 7577047"/>
              <a:gd name="connsiteY6" fmla="*/ 395166 h 5937736"/>
              <a:gd name="connsiteX7" fmla="*/ 7577047 w 7577047"/>
              <a:gd name="connsiteY7" fmla="*/ 3249617 h 5937736"/>
              <a:gd name="connsiteX8" fmla="*/ 2564157 w 7577047"/>
              <a:gd name="connsiteY8" fmla="*/ 5723977 h 5937736"/>
              <a:gd name="connsiteX9" fmla="*/ 233491 w 7577047"/>
              <a:gd name="connsiteY9" fmla="*/ 4932570 h 5937736"/>
              <a:gd name="connsiteX10" fmla="*/ 213372 w 7577047"/>
              <a:gd name="connsiteY10" fmla="*/ 4891653 h 5937736"/>
              <a:gd name="connsiteX11" fmla="*/ 1004379 w 7577047"/>
              <a:gd name="connsiteY11" fmla="*/ 2559423 h 5937736"/>
              <a:gd name="connsiteX12" fmla="*/ 2132121 w 7577047"/>
              <a:gd name="connsiteY12" fmla="*/ 2002747 h 5937736"/>
              <a:gd name="connsiteX13" fmla="*/ 2176595 w 7577047"/>
              <a:gd name="connsiteY13" fmla="*/ 2037202 h 5937736"/>
              <a:gd name="connsiteX14" fmla="*/ 2467796 w 7577047"/>
              <a:gd name="connsiteY14" fmla="*/ 2127649 h 5937736"/>
              <a:gd name="connsiteX15" fmla="*/ 2781234 w 7577047"/>
              <a:gd name="connsiteY15" fmla="*/ 2046893 h 5937736"/>
              <a:gd name="connsiteX0" fmla="*/ 6948025 w 7577047"/>
              <a:gd name="connsiteY0" fmla="*/ 0 h 5949573"/>
              <a:gd name="connsiteX1" fmla="*/ 7577047 w 7577047"/>
              <a:gd name="connsiteY1" fmla="*/ 11837 h 5949573"/>
              <a:gd name="connsiteX2" fmla="*/ 6304235 w 7577047"/>
              <a:gd name="connsiteY2" fmla="*/ 638503 h 5949573"/>
              <a:gd name="connsiteX3" fmla="*/ 6159164 w 7577047"/>
              <a:gd name="connsiteY3" fmla="*/ 903382 h 5949573"/>
              <a:gd name="connsiteX4" fmla="*/ 6161282 w 7577047"/>
              <a:gd name="connsiteY4" fmla="*/ 909843 h 5949573"/>
              <a:gd name="connsiteX5" fmla="*/ 6459895 w 7577047"/>
              <a:gd name="connsiteY5" fmla="*/ 956143 h 5949573"/>
              <a:gd name="connsiteX6" fmla="*/ 7577047 w 7577047"/>
              <a:gd name="connsiteY6" fmla="*/ 407003 h 5949573"/>
              <a:gd name="connsiteX7" fmla="*/ 7577047 w 7577047"/>
              <a:gd name="connsiteY7" fmla="*/ 3261454 h 5949573"/>
              <a:gd name="connsiteX8" fmla="*/ 2564157 w 7577047"/>
              <a:gd name="connsiteY8" fmla="*/ 5735814 h 5949573"/>
              <a:gd name="connsiteX9" fmla="*/ 233491 w 7577047"/>
              <a:gd name="connsiteY9" fmla="*/ 4944407 h 5949573"/>
              <a:gd name="connsiteX10" fmla="*/ 213372 w 7577047"/>
              <a:gd name="connsiteY10" fmla="*/ 4903490 h 5949573"/>
              <a:gd name="connsiteX11" fmla="*/ 1004379 w 7577047"/>
              <a:gd name="connsiteY11" fmla="*/ 2571260 h 5949573"/>
              <a:gd name="connsiteX12" fmla="*/ 2132121 w 7577047"/>
              <a:gd name="connsiteY12" fmla="*/ 2014584 h 5949573"/>
              <a:gd name="connsiteX13" fmla="*/ 2176595 w 7577047"/>
              <a:gd name="connsiteY13" fmla="*/ 2049039 h 5949573"/>
              <a:gd name="connsiteX14" fmla="*/ 2467796 w 7577047"/>
              <a:gd name="connsiteY14" fmla="*/ 2139486 h 5949573"/>
              <a:gd name="connsiteX15" fmla="*/ 2781234 w 7577047"/>
              <a:gd name="connsiteY15" fmla="*/ 2058730 h 5949573"/>
              <a:gd name="connsiteX16" fmla="*/ 6948025 w 7577047"/>
              <a:gd name="connsiteY16" fmla="*/ 0 h 5949573"/>
              <a:gd name="connsiteX0" fmla="*/ 6948025 w 7580006"/>
              <a:gd name="connsiteY0" fmla="*/ 0 h 5949573"/>
              <a:gd name="connsiteX1" fmla="*/ 7580006 w 7580006"/>
              <a:gd name="connsiteY1" fmla="*/ 0 h 5949573"/>
              <a:gd name="connsiteX2" fmla="*/ 6304235 w 7580006"/>
              <a:gd name="connsiteY2" fmla="*/ 638503 h 5949573"/>
              <a:gd name="connsiteX3" fmla="*/ 6159164 w 7580006"/>
              <a:gd name="connsiteY3" fmla="*/ 903382 h 5949573"/>
              <a:gd name="connsiteX4" fmla="*/ 6161282 w 7580006"/>
              <a:gd name="connsiteY4" fmla="*/ 909843 h 5949573"/>
              <a:gd name="connsiteX5" fmla="*/ 6459895 w 7580006"/>
              <a:gd name="connsiteY5" fmla="*/ 956143 h 5949573"/>
              <a:gd name="connsiteX6" fmla="*/ 7577047 w 7580006"/>
              <a:gd name="connsiteY6" fmla="*/ 407003 h 5949573"/>
              <a:gd name="connsiteX7" fmla="*/ 7577047 w 7580006"/>
              <a:gd name="connsiteY7" fmla="*/ 3261454 h 5949573"/>
              <a:gd name="connsiteX8" fmla="*/ 2564157 w 7580006"/>
              <a:gd name="connsiteY8" fmla="*/ 5735814 h 5949573"/>
              <a:gd name="connsiteX9" fmla="*/ 233491 w 7580006"/>
              <a:gd name="connsiteY9" fmla="*/ 4944407 h 5949573"/>
              <a:gd name="connsiteX10" fmla="*/ 213372 w 7580006"/>
              <a:gd name="connsiteY10" fmla="*/ 4903490 h 5949573"/>
              <a:gd name="connsiteX11" fmla="*/ 1004379 w 7580006"/>
              <a:gd name="connsiteY11" fmla="*/ 2571260 h 5949573"/>
              <a:gd name="connsiteX12" fmla="*/ 2132121 w 7580006"/>
              <a:gd name="connsiteY12" fmla="*/ 2014584 h 5949573"/>
              <a:gd name="connsiteX13" fmla="*/ 2176595 w 7580006"/>
              <a:gd name="connsiteY13" fmla="*/ 2049039 h 5949573"/>
              <a:gd name="connsiteX14" fmla="*/ 2467796 w 7580006"/>
              <a:gd name="connsiteY14" fmla="*/ 2139486 h 5949573"/>
              <a:gd name="connsiteX15" fmla="*/ 2781234 w 7580006"/>
              <a:gd name="connsiteY15" fmla="*/ 2058730 h 5949573"/>
              <a:gd name="connsiteX16" fmla="*/ 6948025 w 7580006"/>
              <a:gd name="connsiteY16" fmla="*/ 0 h 5949573"/>
              <a:gd name="connsiteX0" fmla="*/ 6948025 w 7585924"/>
              <a:gd name="connsiteY0" fmla="*/ 0 h 5949573"/>
              <a:gd name="connsiteX1" fmla="*/ 7585924 w 7585924"/>
              <a:gd name="connsiteY1" fmla="*/ 0 h 5949573"/>
              <a:gd name="connsiteX2" fmla="*/ 6304235 w 7585924"/>
              <a:gd name="connsiteY2" fmla="*/ 638503 h 5949573"/>
              <a:gd name="connsiteX3" fmla="*/ 6159164 w 7585924"/>
              <a:gd name="connsiteY3" fmla="*/ 903382 h 5949573"/>
              <a:gd name="connsiteX4" fmla="*/ 6161282 w 7585924"/>
              <a:gd name="connsiteY4" fmla="*/ 909843 h 5949573"/>
              <a:gd name="connsiteX5" fmla="*/ 6459895 w 7585924"/>
              <a:gd name="connsiteY5" fmla="*/ 956143 h 5949573"/>
              <a:gd name="connsiteX6" fmla="*/ 7577047 w 7585924"/>
              <a:gd name="connsiteY6" fmla="*/ 407003 h 5949573"/>
              <a:gd name="connsiteX7" fmla="*/ 7577047 w 7585924"/>
              <a:gd name="connsiteY7" fmla="*/ 3261454 h 5949573"/>
              <a:gd name="connsiteX8" fmla="*/ 2564157 w 7585924"/>
              <a:gd name="connsiteY8" fmla="*/ 5735814 h 5949573"/>
              <a:gd name="connsiteX9" fmla="*/ 233491 w 7585924"/>
              <a:gd name="connsiteY9" fmla="*/ 4944407 h 5949573"/>
              <a:gd name="connsiteX10" fmla="*/ 213372 w 7585924"/>
              <a:gd name="connsiteY10" fmla="*/ 4903490 h 5949573"/>
              <a:gd name="connsiteX11" fmla="*/ 1004379 w 7585924"/>
              <a:gd name="connsiteY11" fmla="*/ 2571260 h 5949573"/>
              <a:gd name="connsiteX12" fmla="*/ 2132121 w 7585924"/>
              <a:gd name="connsiteY12" fmla="*/ 2014584 h 5949573"/>
              <a:gd name="connsiteX13" fmla="*/ 2176595 w 7585924"/>
              <a:gd name="connsiteY13" fmla="*/ 2049039 h 5949573"/>
              <a:gd name="connsiteX14" fmla="*/ 2467796 w 7585924"/>
              <a:gd name="connsiteY14" fmla="*/ 2139486 h 5949573"/>
              <a:gd name="connsiteX15" fmla="*/ 2781234 w 7585924"/>
              <a:gd name="connsiteY15" fmla="*/ 2058730 h 5949573"/>
              <a:gd name="connsiteX16" fmla="*/ 6948025 w 7585924"/>
              <a:gd name="connsiteY16" fmla="*/ 0 h 594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585924" h="5949573">
                <a:moveTo>
                  <a:pt x="6948025" y="0"/>
                </a:moveTo>
                <a:lnTo>
                  <a:pt x="7585924" y="0"/>
                </a:lnTo>
                <a:lnTo>
                  <a:pt x="6304235" y="638503"/>
                </a:lnTo>
                <a:cubicBezTo>
                  <a:pt x="6304235" y="638503"/>
                  <a:pt x="6082923" y="747254"/>
                  <a:pt x="6159164" y="903382"/>
                </a:cubicBezTo>
                <a:lnTo>
                  <a:pt x="6161282" y="909843"/>
                </a:lnTo>
                <a:cubicBezTo>
                  <a:pt x="6161282" y="909843"/>
                  <a:pt x="6239641" y="1064894"/>
                  <a:pt x="6459895" y="956143"/>
                </a:cubicBezTo>
                <a:lnTo>
                  <a:pt x="7577047" y="407003"/>
                </a:lnTo>
                <a:lnTo>
                  <a:pt x="7577047" y="3261454"/>
                </a:lnTo>
                <a:lnTo>
                  <a:pt x="2564157" y="5735814"/>
                </a:lnTo>
                <a:cubicBezTo>
                  <a:pt x="1003320" y="6506764"/>
                  <a:pt x="233491" y="4944407"/>
                  <a:pt x="233491" y="4944407"/>
                </a:cubicBezTo>
                <a:lnTo>
                  <a:pt x="213372" y="4903490"/>
                </a:lnTo>
                <a:cubicBezTo>
                  <a:pt x="-556457" y="3341133"/>
                  <a:pt x="1004379" y="2571260"/>
                  <a:pt x="1004379" y="2571260"/>
                </a:cubicBezTo>
                <a:lnTo>
                  <a:pt x="2132121" y="2014584"/>
                </a:lnTo>
                <a:cubicBezTo>
                  <a:pt x="2145886" y="2026428"/>
                  <a:pt x="2160712" y="2038272"/>
                  <a:pt x="2176595" y="2049039"/>
                </a:cubicBezTo>
                <a:cubicBezTo>
                  <a:pt x="2245424" y="2096416"/>
                  <a:pt x="2342844" y="2139486"/>
                  <a:pt x="2467796" y="2139486"/>
                </a:cubicBezTo>
                <a:cubicBezTo>
                  <a:pt x="2557803" y="2139486"/>
                  <a:pt x="2661577" y="2117951"/>
                  <a:pt x="2781234" y="2058730"/>
                </a:cubicBezTo>
                <a:lnTo>
                  <a:pt x="6948025" y="0"/>
                </a:lnTo>
                <a:close/>
              </a:path>
            </a:pathLst>
          </a:custGeom>
          <a:noFill/>
        </p:spPr>
        <p:txBody>
          <a:bodyPr wrap="square" anchor="ctr" anchorCtr="0">
            <a:noAutofit/>
          </a:bodyPr>
          <a:lstStyle>
            <a:lvl1pPr marL="0" indent="0" algn="ctr">
              <a:buNone/>
              <a:defRPr sz="1400"/>
            </a:lvl1pPr>
          </a:lstStyle>
          <a:p>
            <a:r>
              <a:rPr lang="en-US"/>
              <a:t>Click icon to add picture</a:t>
            </a:r>
            <a:endParaRPr lang="ru-RU"/>
          </a:p>
        </p:txBody>
      </p:sp>
    </p:spTree>
    <p:extLst>
      <p:ext uri="{BB962C8B-B14F-4D97-AF65-F5344CB8AC3E}">
        <p14:creationId xmlns:p14="http://schemas.microsoft.com/office/powerpoint/2010/main" val="1562509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Slide">
    <p:spTree>
      <p:nvGrpSpPr>
        <p:cNvPr id="1" name=""/>
        <p:cNvGrpSpPr/>
        <p:nvPr/>
      </p:nvGrpSpPr>
      <p:grpSpPr>
        <a:xfrm>
          <a:off x="0" y="0"/>
          <a:ext cx="0" cy="0"/>
          <a:chOff x="0" y="0"/>
          <a:chExt cx="0" cy="0"/>
        </a:xfrm>
      </p:grpSpPr>
      <p:sp>
        <p:nvSpPr>
          <p:cNvPr id="25" name="Freeform: Shape 24">
            <a:extLst>
              <a:ext uri="{FF2B5EF4-FFF2-40B4-BE49-F238E27FC236}">
                <a16:creationId xmlns="" xmlns:a16="http://schemas.microsoft.com/office/drawing/2014/main" id="{ED1736B3-AE79-40C2-80FF-2FB0FEE27195}"/>
              </a:ext>
            </a:extLst>
          </p:cNvPr>
          <p:cNvSpPr/>
          <p:nvPr userDrawn="1"/>
        </p:nvSpPr>
        <p:spPr>
          <a:xfrm>
            <a:off x="12186921" y="2632657"/>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sz="1800" dirty="0"/>
          </a:p>
        </p:txBody>
      </p:sp>
      <p:sp>
        <p:nvSpPr>
          <p:cNvPr id="3" name="Subtitle 2">
            <a:extLst>
              <a:ext uri="{FF2B5EF4-FFF2-40B4-BE49-F238E27FC236}">
                <a16:creationId xmlns="" xmlns:a16="http://schemas.microsoft.com/office/drawing/2014/main" id="{0F2EFCC6-4D5A-4B43-A534-1A868887BC7F}"/>
              </a:ext>
            </a:extLst>
          </p:cNvPr>
          <p:cNvSpPr>
            <a:spLocks noGrp="1"/>
          </p:cNvSpPr>
          <p:nvPr>
            <p:ph type="subTitle" idx="1" hasCustomPrompt="1"/>
          </p:nvPr>
        </p:nvSpPr>
        <p:spPr>
          <a:xfrm>
            <a:off x="795773" y="1303475"/>
            <a:ext cx="10269849" cy="3949726"/>
          </a:xfrm>
        </p:spPr>
        <p:txBody>
          <a:bodyPr>
            <a:normAutofit/>
          </a:bodyPr>
          <a:lstStyle>
            <a:lvl1pPr marL="0" marR="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sz="1800" b="0" i="0">
                <a:solidFill>
                  <a:schemeClr val="tx1">
                    <a:lumMod val="50000"/>
                    <a:lumOff val="50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Master subtitle </a:t>
            </a:r>
            <a:r>
              <a:rPr lang="en-US" dirty="0" err="1"/>
              <a:t>styleClick</a:t>
            </a:r>
            <a:r>
              <a:rPr lang="en-US" dirty="0"/>
              <a:t> to edit Master subtitle style</a:t>
            </a:r>
            <a:endParaRPr lang="ru-RU" dirty="0"/>
          </a:p>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Master subtitle style</a:t>
            </a:r>
            <a:endParaRPr lang="ru-RU" dirty="0"/>
          </a:p>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Master subtitle style</a:t>
            </a:r>
            <a:endParaRPr lang="ru-RU" dirty="0"/>
          </a:p>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Master subtitle style</a:t>
            </a:r>
            <a:endParaRPr lang="ru-RU" dirty="0"/>
          </a:p>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Master subtitle style</a:t>
            </a:r>
            <a:endParaRPr lang="ru-RU" dirty="0"/>
          </a:p>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Master subtitle style</a:t>
            </a:r>
            <a:endParaRPr lang="ru-RU" dirty="0"/>
          </a:p>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Master subtitle style</a:t>
            </a:r>
            <a:endParaRPr lang="ru-RU" dirty="0"/>
          </a:p>
          <a:p>
            <a:endParaRPr lang="ru-RU" dirty="0"/>
          </a:p>
        </p:txBody>
      </p:sp>
      <p:sp>
        <p:nvSpPr>
          <p:cNvPr id="9" name="Freeform: Shape 8">
            <a:extLst>
              <a:ext uri="{FF2B5EF4-FFF2-40B4-BE49-F238E27FC236}">
                <a16:creationId xmlns="" xmlns:a16="http://schemas.microsoft.com/office/drawing/2014/main" id="{A8FB11AB-3031-47CA-85DD-696856C3C62C}"/>
              </a:ext>
            </a:extLst>
          </p:cNvPr>
          <p:cNvSpPr/>
          <p:nvPr/>
        </p:nvSpPr>
        <p:spPr>
          <a:xfrm flipH="1">
            <a:off x="0" y="374514"/>
            <a:ext cx="9098378"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rgbClr val="197DCE"/>
          </a:solidFill>
          <a:ln w="25400" cap="flat">
            <a:noFill/>
            <a:prstDash val="solid"/>
            <a:miter/>
          </a:ln>
        </p:spPr>
        <p:txBody>
          <a:bodyPr rtlCol="0" anchor="ctr"/>
          <a:lstStyle/>
          <a:p>
            <a:endParaRPr lang="ru-RU" sz="1800" dirty="0"/>
          </a:p>
        </p:txBody>
      </p:sp>
      <p:sp>
        <p:nvSpPr>
          <p:cNvPr id="38" name="Freeform: Shape 37">
            <a:extLst>
              <a:ext uri="{FF2B5EF4-FFF2-40B4-BE49-F238E27FC236}">
                <a16:creationId xmlns="" xmlns:a16="http://schemas.microsoft.com/office/drawing/2014/main" id="{9CD6F167-FB82-4EFB-BAB9-1D0FEE07B85D}"/>
              </a:ext>
            </a:extLst>
          </p:cNvPr>
          <p:cNvSpPr/>
          <p:nvPr/>
        </p:nvSpPr>
        <p:spPr>
          <a:xfrm>
            <a:off x="3909850" y="4665643"/>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sz="1800" dirty="0"/>
          </a:p>
        </p:txBody>
      </p:sp>
      <p:sp>
        <p:nvSpPr>
          <p:cNvPr id="36" name="Freeform: Shape 35">
            <a:extLst>
              <a:ext uri="{FF2B5EF4-FFF2-40B4-BE49-F238E27FC236}">
                <a16:creationId xmlns="" xmlns:a16="http://schemas.microsoft.com/office/drawing/2014/main" id="{3DD2082D-81A7-4E2D-8136-9D48016E7FE9}"/>
              </a:ext>
            </a:extLst>
          </p:cNvPr>
          <p:cNvSpPr/>
          <p:nvPr/>
        </p:nvSpPr>
        <p:spPr>
          <a:xfrm>
            <a:off x="12186921"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sz="1800" dirty="0"/>
          </a:p>
        </p:txBody>
      </p:sp>
      <p:sp>
        <p:nvSpPr>
          <p:cNvPr id="2" name="Title 1">
            <a:extLst>
              <a:ext uri="{FF2B5EF4-FFF2-40B4-BE49-F238E27FC236}">
                <a16:creationId xmlns="" xmlns:a16="http://schemas.microsoft.com/office/drawing/2014/main" id="{DC2228EE-3546-4272-9C39-150FF23CE033}"/>
              </a:ext>
            </a:extLst>
          </p:cNvPr>
          <p:cNvSpPr>
            <a:spLocks noGrp="1"/>
          </p:cNvSpPr>
          <p:nvPr>
            <p:ph type="ctrTitle" hasCustomPrompt="1"/>
          </p:nvPr>
        </p:nvSpPr>
        <p:spPr>
          <a:xfrm>
            <a:off x="615142" y="427072"/>
            <a:ext cx="8337666" cy="655621"/>
          </a:xfrm>
        </p:spPr>
        <p:txBody>
          <a:bodyPr anchor="b">
            <a:normAutofit/>
          </a:bodyPr>
          <a:lstStyle>
            <a:lvl1pPr algn="l">
              <a:defRPr sz="3600" b="1">
                <a:solidFill>
                  <a:schemeClr val="bg1"/>
                </a:solidFill>
              </a:defRPr>
            </a:lvl1pPr>
          </a:lstStyle>
          <a:p>
            <a:r>
              <a:rPr lang="en-US" dirty="0"/>
              <a:t>DIVIDER SLIDE</a:t>
            </a:r>
            <a:endParaRPr lang="ru-RU" dirty="0"/>
          </a:p>
        </p:txBody>
      </p:sp>
    </p:spTree>
    <p:extLst>
      <p:ext uri="{BB962C8B-B14F-4D97-AF65-F5344CB8AC3E}">
        <p14:creationId xmlns:p14="http://schemas.microsoft.com/office/powerpoint/2010/main" val="3489545079"/>
      </p:ext>
    </p:extLst>
  </p:cSld>
  <p:clrMapOvr>
    <a:masterClrMapping/>
  </p:clrMapOvr>
  <p:extLst mod="1">
    <p:ext uri="{DCECCB84-F9BA-43D5-87BE-67443E8EF086}">
      <p15:sldGuideLst xmlns=""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42568A-7F20-40F2-9490-E3BC7466DA0D}"/>
              </a:ext>
            </a:extLst>
          </p:cNvPr>
          <p:cNvSpPr>
            <a:spLocks noGrp="1"/>
          </p:cNvSpPr>
          <p:nvPr>
            <p:ph type="title" hasCustomPrompt="1"/>
          </p:nvPr>
        </p:nvSpPr>
        <p:spPr>
          <a:xfrm>
            <a:off x="5138303" y="570802"/>
            <a:ext cx="6275017" cy="1024920"/>
          </a:xfrm>
        </p:spPr>
        <p:txBody>
          <a:bodyPr/>
          <a:lstStyle>
            <a:lvl1pPr algn="ctr">
              <a:defRPr/>
            </a:lvl1pPr>
          </a:lstStyle>
          <a:p>
            <a:r>
              <a:rPr lang="en-US" dirty="0"/>
              <a:t>TEXT LAYOUT 02</a:t>
            </a:r>
            <a:endParaRPr lang="ru-RU" dirty="0"/>
          </a:p>
        </p:txBody>
      </p:sp>
      <p:sp>
        <p:nvSpPr>
          <p:cNvPr id="10" name="Freeform: Shape 9">
            <a:extLst>
              <a:ext uri="{FF2B5EF4-FFF2-40B4-BE49-F238E27FC236}">
                <a16:creationId xmlns="" xmlns:a16="http://schemas.microsoft.com/office/drawing/2014/main" id="{7492975F-6F5D-4157-A751-54BACCCF1800}"/>
              </a:ext>
            </a:extLst>
          </p:cNvPr>
          <p:cNvSpPr/>
          <p:nvPr/>
        </p:nvSpPr>
        <p:spPr>
          <a:xfrm>
            <a:off x="330816" y="-12675"/>
            <a:ext cx="545708" cy="3819957"/>
          </a:xfrm>
          <a:custGeom>
            <a:avLst/>
            <a:gdLst>
              <a:gd name="connsiteX0" fmla="*/ 12675 w 545708"/>
              <a:gd name="connsiteY0" fmla="*/ 12675 h 3819957"/>
              <a:gd name="connsiteX1" fmla="*/ 12675 w 545708"/>
              <a:gd name="connsiteY1" fmla="*/ 3550894 h 3819957"/>
              <a:gd name="connsiteX2" fmla="*/ 271569 w 545708"/>
              <a:gd name="connsiteY2" fmla="*/ 3814865 h 3819957"/>
              <a:gd name="connsiteX3" fmla="*/ 281722 w 545708"/>
              <a:gd name="connsiteY3" fmla="*/ 3814865 h 3819957"/>
              <a:gd name="connsiteX4" fmla="*/ 540616 w 545708"/>
              <a:gd name="connsiteY4" fmla="*/ 3550894 h 3819957"/>
              <a:gd name="connsiteX5" fmla="*/ 540616 w 545708"/>
              <a:gd name="connsiteY5" fmla="*/ 12675 h 3819957"/>
              <a:gd name="connsiteX6" fmla="*/ 12675 w 545708"/>
              <a:gd name="connsiteY6" fmla="*/ 12675 h 38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5708" h="3819957">
                <a:moveTo>
                  <a:pt x="12675" y="12675"/>
                </a:moveTo>
                <a:lnTo>
                  <a:pt x="12675" y="3550894"/>
                </a:lnTo>
                <a:cubicBezTo>
                  <a:pt x="12675" y="3550894"/>
                  <a:pt x="12675" y="3814865"/>
                  <a:pt x="271569" y="3814865"/>
                </a:cubicBezTo>
                <a:lnTo>
                  <a:pt x="281722" y="3814865"/>
                </a:lnTo>
                <a:cubicBezTo>
                  <a:pt x="281722" y="3814865"/>
                  <a:pt x="540616" y="3814865"/>
                  <a:pt x="540616" y="3550894"/>
                </a:cubicBezTo>
                <a:lnTo>
                  <a:pt x="540616" y="12675"/>
                </a:lnTo>
                <a:lnTo>
                  <a:pt x="12675" y="12675"/>
                </a:lnTo>
                <a:close/>
              </a:path>
            </a:pathLst>
          </a:custGeom>
          <a:solidFill>
            <a:schemeClr val="accent1"/>
          </a:solidFill>
          <a:ln w="12684" cap="flat">
            <a:noFill/>
            <a:prstDash val="solid"/>
            <a:miter/>
          </a:ln>
        </p:spPr>
        <p:txBody>
          <a:bodyPr rtlCol="0" anchor="ctr"/>
          <a:lstStyle/>
          <a:p>
            <a:endParaRPr lang="ru-RU" sz="1800" dirty="0"/>
          </a:p>
        </p:txBody>
      </p:sp>
      <p:sp>
        <p:nvSpPr>
          <p:cNvPr id="13" name="Freeform: Shape 12">
            <a:extLst>
              <a:ext uri="{FF2B5EF4-FFF2-40B4-BE49-F238E27FC236}">
                <a16:creationId xmlns="" xmlns:a16="http://schemas.microsoft.com/office/drawing/2014/main" id="{6C50EDEB-35C1-4DED-A608-A0EAA8DE5404}"/>
              </a:ext>
            </a:extLst>
          </p:cNvPr>
          <p:cNvSpPr/>
          <p:nvPr/>
        </p:nvSpPr>
        <p:spPr>
          <a:xfrm>
            <a:off x="5479455" y="-12675"/>
            <a:ext cx="571091" cy="3832648"/>
          </a:xfrm>
          <a:custGeom>
            <a:avLst/>
            <a:gdLst>
              <a:gd name="connsiteX0" fmla="*/ 540616 w 571089"/>
              <a:gd name="connsiteY0" fmla="*/ 12675 h 3832648"/>
              <a:gd name="connsiteX1" fmla="*/ 540616 w 571089"/>
              <a:gd name="connsiteY1" fmla="*/ 3550894 h 3832648"/>
              <a:gd name="connsiteX2" fmla="*/ 294413 w 571089"/>
              <a:gd name="connsiteY2" fmla="*/ 3802174 h 3832648"/>
              <a:gd name="connsiteX3" fmla="*/ 284260 w 571089"/>
              <a:gd name="connsiteY3" fmla="*/ 3802174 h 3832648"/>
              <a:gd name="connsiteX4" fmla="*/ 38056 w 571089"/>
              <a:gd name="connsiteY4" fmla="*/ 3550894 h 3832648"/>
              <a:gd name="connsiteX5" fmla="*/ 38056 w 571089"/>
              <a:gd name="connsiteY5" fmla="*/ 12675 h 3832648"/>
              <a:gd name="connsiteX6" fmla="*/ 12675 w 571089"/>
              <a:gd name="connsiteY6" fmla="*/ 12675 h 3832648"/>
              <a:gd name="connsiteX7" fmla="*/ 12675 w 571089"/>
              <a:gd name="connsiteY7" fmla="*/ 3550894 h 3832648"/>
              <a:gd name="connsiteX8" fmla="*/ 284260 w 571089"/>
              <a:gd name="connsiteY8" fmla="*/ 3827556 h 3832648"/>
              <a:gd name="connsiteX9" fmla="*/ 294413 w 571089"/>
              <a:gd name="connsiteY9" fmla="*/ 3827556 h 3832648"/>
              <a:gd name="connsiteX10" fmla="*/ 565998 w 571089"/>
              <a:gd name="connsiteY10" fmla="*/ 3550894 h 3832648"/>
              <a:gd name="connsiteX11" fmla="*/ 565998 w 571089"/>
              <a:gd name="connsiteY11" fmla="*/ 12675 h 3832648"/>
              <a:gd name="connsiteX12" fmla="*/ 540616 w 571089"/>
              <a:gd name="connsiteY12" fmla="*/ 12675 h 383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089" h="3832648">
                <a:moveTo>
                  <a:pt x="540616" y="12675"/>
                </a:moveTo>
                <a:lnTo>
                  <a:pt x="540616" y="3550894"/>
                </a:lnTo>
                <a:cubicBezTo>
                  <a:pt x="540616" y="3798367"/>
                  <a:pt x="304565" y="3802174"/>
                  <a:pt x="294413" y="3802174"/>
                </a:cubicBezTo>
                <a:lnTo>
                  <a:pt x="284260" y="3802174"/>
                </a:lnTo>
                <a:cubicBezTo>
                  <a:pt x="41864" y="3802174"/>
                  <a:pt x="38056" y="3561047"/>
                  <a:pt x="38056" y="3550894"/>
                </a:cubicBezTo>
                <a:lnTo>
                  <a:pt x="38056" y="12675"/>
                </a:lnTo>
                <a:lnTo>
                  <a:pt x="12675" y="12675"/>
                </a:lnTo>
                <a:lnTo>
                  <a:pt x="12675" y="3550894"/>
                </a:lnTo>
                <a:cubicBezTo>
                  <a:pt x="12675" y="3553433"/>
                  <a:pt x="15213" y="3827556"/>
                  <a:pt x="284260" y="3827556"/>
                </a:cubicBezTo>
                <a:lnTo>
                  <a:pt x="294413" y="3827556"/>
                </a:lnTo>
                <a:cubicBezTo>
                  <a:pt x="296951" y="3827556"/>
                  <a:pt x="565998" y="3825017"/>
                  <a:pt x="565998" y="3550894"/>
                </a:cubicBezTo>
                <a:lnTo>
                  <a:pt x="565998" y="12675"/>
                </a:lnTo>
                <a:lnTo>
                  <a:pt x="540616" y="12675"/>
                </a:lnTo>
                <a:close/>
              </a:path>
            </a:pathLst>
          </a:custGeom>
          <a:solidFill>
            <a:schemeClr val="bg1"/>
          </a:solidFill>
          <a:ln w="12684" cap="flat">
            <a:noFill/>
            <a:prstDash val="solid"/>
            <a:miter/>
          </a:ln>
        </p:spPr>
        <p:txBody>
          <a:bodyPr rtlCol="0" anchor="ctr"/>
          <a:lstStyle/>
          <a:p>
            <a:endParaRPr lang="ru-RU" sz="1800" dirty="0"/>
          </a:p>
        </p:txBody>
      </p:sp>
      <p:sp>
        <p:nvSpPr>
          <p:cNvPr id="16" name="Text Placeholder 14">
            <a:extLst>
              <a:ext uri="{FF2B5EF4-FFF2-40B4-BE49-F238E27FC236}">
                <a16:creationId xmlns="" xmlns:a16="http://schemas.microsoft.com/office/drawing/2014/main" id="{F469DEB5-CC79-4D71-8360-0B10B34244B7}"/>
              </a:ext>
            </a:extLst>
          </p:cNvPr>
          <p:cNvSpPr>
            <a:spLocks noGrp="1"/>
          </p:cNvSpPr>
          <p:nvPr userDrawn="1">
            <p:ph type="body" sz="quarter" idx="13"/>
          </p:nvPr>
        </p:nvSpPr>
        <p:spPr>
          <a:xfrm>
            <a:off x="5120640" y="1713229"/>
            <a:ext cx="6337571" cy="837711"/>
          </a:xfrm>
        </p:spPr>
        <p:txBody>
          <a:bodyPr>
            <a:normAutofit/>
          </a:bodyPr>
          <a:lstStyle>
            <a:lvl1pPr marL="0" indent="0">
              <a:buNone/>
              <a:defRPr sz="1800" b="1" i="0"/>
            </a:lvl1pPr>
          </a:lstStyle>
          <a:p>
            <a:pPr lvl="0"/>
            <a:r>
              <a:rPr lang="en-US" dirty="0"/>
              <a:t>Edit Master text styles</a:t>
            </a:r>
          </a:p>
        </p:txBody>
      </p:sp>
      <p:sp>
        <p:nvSpPr>
          <p:cNvPr id="17" name="Text Placeholder 14">
            <a:extLst>
              <a:ext uri="{FF2B5EF4-FFF2-40B4-BE49-F238E27FC236}">
                <a16:creationId xmlns="" xmlns:a16="http://schemas.microsoft.com/office/drawing/2014/main" id="{9EE0722D-F13C-4FFB-9E31-CC024B92E6CD}"/>
              </a:ext>
            </a:extLst>
          </p:cNvPr>
          <p:cNvSpPr>
            <a:spLocks noGrp="1"/>
          </p:cNvSpPr>
          <p:nvPr userDrawn="1">
            <p:ph type="body" sz="quarter" idx="14"/>
          </p:nvPr>
        </p:nvSpPr>
        <p:spPr>
          <a:xfrm>
            <a:off x="5120640" y="2502465"/>
            <a:ext cx="6337571" cy="3819957"/>
          </a:xfrm>
        </p:spPr>
        <p:txBody>
          <a:bodyPr>
            <a:normAutofit/>
          </a:bodyPr>
          <a:lstStyle>
            <a:lvl1pPr marL="179996" indent="-179996">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a:t>Edit Master text styles</a:t>
            </a:r>
          </a:p>
        </p:txBody>
      </p:sp>
      <p:sp>
        <p:nvSpPr>
          <p:cNvPr id="22" name="Freeform: Shape 21">
            <a:extLst>
              <a:ext uri="{FF2B5EF4-FFF2-40B4-BE49-F238E27FC236}">
                <a16:creationId xmlns="" xmlns:a16="http://schemas.microsoft.com/office/drawing/2014/main" id="{30961087-B677-45AC-8D02-FEE615D17609}"/>
              </a:ext>
            </a:extLst>
          </p:cNvPr>
          <p:cNvSpPr/>
          <p:nvPr userDrawn="1"/>
        </p:nvSpPr>
        <p:spPr>
          <a:xfrm>
            <a:off x="1069371" y="-12675"/>
            <a:ext cx="1002580" cy="2144760"/>
          </a:xfrm>
          <a:custGeom>
            <a:avLst/>
            <a:gdLst>
              <a:gd name="connsiteX0" fmla="*/ 12675 w 1002580"/>
              <a:gd name="connsiteY0" fmla="*/ 12675 h 2144760"/>
              <a:gd name="connsiteX1" fmla="*/ 12675 w 1002580"/>
              <a:gd name="connsiteY1" fmla="*/ 1652337 h 2144760"/>
              <a:gd name="connsiteX2" fmla="*/ 498736 w 1002580"/>
              <a:gd name="connsiteY2" fmla="*/ 2139668 h 2144760"/>
              <a:gd name="connsiteX3" fmla="*/ 516503 w 1002580"/>
              <a:gd name="connsiteY3" fmla="*/ 2139668 h 2144760"/>
              <a:gd name="connsiteX4" fmla="*/ 1002564 w 1002580"/>
              <a:gd name="connsiteY4" fmla="*/ 1652337 h 2144760"/>
              <a:gd name="connsiteX5" fmla="*/ 1002564 w 1002580"/>
              <a:gd name="connsiteY5" fmla="*/ 12675 h 2144760"/>
              <a:gd name="connsiteX6" fmla="*/ 12675 w 1002580"/>
              <a:gd name="connsiteY6" fmla="*/ 12675 h 2144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2580" h="2144760">
                <a:moveTo>
                  <a:pt x="12675" y="12675"/>
                </a:moveTo>
                <a:lnTo>
                  <a:pt x="12675" y="1652337"/>
                </a:lnTo>
                <a:cubicBezTo>
                  <a:pt x="12675" y="1652337"/>
                  <a:pt x="12675" y="2139668"/>
                  <a:pt x="498736" y="2139668"/>
                </a:cubicBezTo>
                <a:lnTo>
                  <a:pt x="516503" y="2139668"/>
                </a:lnTo>
                <a:cubicBezTo>
                  <a:pt x="516503" y="2139668"/>
                  <a:pt x="1002564" y="2139668"/>
                  <a:pt x="1002564" y="1652337"/>
                </a:cubicBezTo>
                <a:lnTo>
                  <a:pt x="1002564" y="12675"/>
                </a:lnTo>
                <a:lnTo>
                  <a:pt x="12675" y="12675"/>
                </a:lnTo>
                <a:close/>
              </a:path>
            </a:pathLst>
          </a:custGeom>
          <a:solidFill>
            <a:schemeClr val="accent3"/>
          </a:solidFill>
          <a:ln w="12684" cap="flat">
            <a:noFill/>
            <a:prstDash val="solid"/>
            <a:miter/>
          </a:ln>
        </p:spPr>
        <p:txBody>
          <a:bodyPr rtlCol="0" anchor="ctr"/>
          <a:lstStyle/>
          <a:p>
            <a:endParaRPr lang="ru-RU" sz="1800" dirty="0"/>
          </a:p>
        </p:txBody>
      </p:sp>
    </p:spTree>
    <p:extLst>
      <p:ext uri="{BB962C8B-B14F-4D97-AF65-F5344CB8AC3E}">
        <p14:creationId xmlns:p14="http://schemas.microsoft.com/office/powerpoint/2010/main" val="11624515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42" name="Picture Placeholder 41">
            <a:extLst>
              <a:ext uri="{FF2B5EF4-FFF2-40B4-BE49-F238E27FC236}">
                <a16:creationId xmlns="" xmlns:a16="http://schemas.microsoft.com/office/drawing/2014/main" id="{D6E0F90B-941A-45B6-85DA-E0D4E7977CD8}"/>
              </a:ext>
            </a:extLst>
          </p:cNvPr>
          <p:cNvSpPr>
            <a:spLocks noGrp="1"/>
          </p:cNvSpPr>
          <p:nvPr>
            <p:ph type="pic" sz="quarter" idx="18"/>
          </p:nvPr>
        </p:nvSpPr>
        <p:spPr>
          <a:xfrm>
            <a:off x="5771771" y="1483677"/>
            <a:ext cx="6421408" cy="3438427"/>
          </a:xfrm>
          <a:custGeom>
            <a:avLst/>
            <a:gdLst>
              <a:gd name="connsiteX0" fmla="*/ 1709168 w 6421408"/>
              <a:gd name="connsiteY0" fmla="*/ 0 h 3438427"/>
              <a:gd name="connsiteX1" fmla="*/ 6421408 w 6421408"/>
              <a:gd name="connsiteY1" fmla="*/ 0 h 3438427"/>
              <a:gd name="connsiteX2" fmla="*/ 6421408 w 6421408"/>
              <a:gd name="connsiteY2" fmla="*/ 280430 h 3438427"/>
              <a:gd name="connsiteX3" fmla="*/ 5507320 w 6421408"/>
              <a:gd name="connsiteY3" fmla="*/ 280430 h 3438427"/>
              <a:gd name="connsiteX4" fmla="*/ 5322477 w 6421408"/>
              <a:gd name="connsiteY4" fmla="*/ 461067 h 3438427"/>
              <a:gd name="connsiteX5" fmla="*/ 5322477 w 6421408"/>
              <a:gd name="connsiteY5" fmla="*/ 467384 h 3438427"/>
              <a:gd name="connsiteX6" fmla="*/ 5507320 w 6421408"/>
              <a:gd name="connsiteY6" fmla="*/ 648021 h 3438427"/>
              <a:gd name="connsiteX7" fmla="*/ 6421408 w 6421408"/>
              <a:gd name="connsiteY7" fmla="*/ 648021 h 3438427"/>
              <a:gd name="connsiteX8" fmla="*/ 6421408 w 6421408"/>
              <a:gd name="connsiteY8" fmla="*/ 2672927 h 3438427"/>
              <a:gd name="connsiteX9" fmla="*/ 4918005 w 6421408"/>
              <a:gd name="connsiteY9" fmla="*/ 2672927 h 3438427"/>
              <a:gd name="connsiteX10" fmla="*/ 4642006 w 6421408"/>
              <a:gd name="connsiteY10" fmla="*/ 2943252 h 3438427"/>
              <a:gd name="connsiteX11" fmla="*/ 4642006 w 6421408"/>
              <a:gd name="connsiteY11" fmla="*/ 2949569 h 3438427"/>
              <a:gd name="connsiteX12" fmla="*/ 3297460 w 6421408"/>
              <a:gd name="connsiteY12" fmla="*/ 2949569 h 3438427"/>
              <a:gd name="connsiteX13" fmla="*/ 2831554 w 6421408"/>
              <a:gd name="connsiteY13" fmla="*/ 3411899 h 3438427"/>
              <a:gd name="connsiteX14" fmla="*/ 2831554 w 6421408"/>
              <a:gd name="connsiteY14" fmla="*/ 3428320 h 3438427"/>
              <a:gd name="connsiteX15" fmla="*/ 2831723 w 6421408"/>
              <a:gd name="connsiteY15" fmla="*/ 3434345 h 3438427"/>
              <a:gd name="connsiteX16" fmla="*/ 2831976 w 6421408"/>
              <a:gd name="connsiteY16" fmla="*/ 3438427 h 3438427"/>
              <a:gd name="connsiteX17" fmla="*/ 1709168 w 6421408"/>
              <a:gd name="connsiteY17" fmla="*/ 3438427 h 3438427"/>
              <a:gd name="connsiteX18" fmla="*/ 0 w 6421408"/>
              <a:gd name="connsiteY18" fmla="*/ 1733109 h 3438427"/>
              <a:gd name="connsiteX19" fmla="*/ 0 w 6421408"/>
              <a:gd name="connsiteY19" fmla="*/ 1705319 h 3438427"/>
              <a:gd name="connsiteX20" fmla="*/ 1709168 w 6421408"/>
              <a:gd name="connsiteY20" fmla="*/ 0 h 343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21408" h="3438427">
                <a:moveTo>
                  <a:pt x="1709168" y="0"/>
                </a:moveTo>
                <a:lnTo>
                  <a:pt x="6421408" y="0"/>
                </a:lnTo>
                <a:lnTo>
                  <a:pt x="6421408" y="280430"/>
                </a:lnTo>
                <a:lnTo>
                  <a:pt x="5507320" y="280430"/>
                </a:lnTo>
                <a:cubicBezTo>
                  <a:pt x="5507320" y="280430"/>
                  <a:pt x="5322477" y="280430"/>
                  <a:pt x="5322477" y="461067"/>
                </a:cubicBezTo>
                <a:lnTo>
                  <a:pt x="5322477" y="467384"/>
                </a:lnTo>
                <a:cubicBezTo>
                  <a:pt x="5322477" y="467384"/>
                  <a:pt x="5322477" y="648021"/>
                  <a:pt x="5507320" y="648021"/>
                </a:cubicBezTo>
                <a:lnTo>
                  <a:pt x="6421408" y="648021"/>
                </a:lnTo>
                <a:lnTo>
                  <a:pt x="6421408" y="2672927"/>
                </a:lnTo>
                <a:lnTo>
                  <a:pt x="4918005" y="2672927"/>
                </a:lnTo>
                <a:cubicBezTo>
                  <a:pt x="4915473" y="2672927"/>
                  <a:pt x="4642006" y="2675454"/>
                  <a:pt x="4642006" y="2943252"/>
                </a:cubicBezTo>
                <a:lnTo>
                  <a:pt x="4642006" y="2949569"/>
                </a:lnTo>
                <a:lnTo>
                  <a:pt x="3297460" y="2949569"/>
                </a:lnTo>
                <a:cubicBezTo>
                  <a:pt x="3292396" y="2949569"/>
                  <a:pt x="2831554" y="2954621"/>
                  <a:pt x="2831554" y="3411899"/>
                </a:cubicBezTo>
                <a:lnTo>
                  <a:pt x="2831554" y="3428320"/>
                </a:lnTo>
                <a:cubicBezTo>
                  <a:pt x="2831554" y="3428636"/>
                  <a:pt x="2831574" y="3430718"/>
                  <a:pt x="2831723" y="3434345"/>
                </a:cubicBezTo>
                <a:lnTo>
                  <a:pt x="2831976" y="3438427"/>
                </a:lnTo>
                <a:lnTo>
                  <a:pt x="1709168" y="3438427"/>
                </a:lnTo>
                <a:cubicBezTo>
                  <a:pt x="1709168" y="3438427"/>
                  <a:pt x="0" y="3438427"/>
                  <a:pt x="0" y="1733109"/>
                </a:cubicBezTo>
                <a:lnTo>
                  <a:pt x="0" y="1705319"/>
                </a:lnTo>
                <a:cubicBezTo>
                  <a:pt x="0" y="1705319"/>
                  <a:pt x="0" y="0"/>
                  <a:pt x="1709168" y="0"/>
                </a:cubicBezTo>
                <a:close/>
              </a:path>
            </a:pathLst>
          </a:custGeom>
        </p:spPr>
        <p:txBody>
          <a:bodyPr wrap="square" anchor="ctr" anchorCtr="0">
            <a:noAutofit/>
          </a:bodyPr>
          <a:lstStyle>
            <a:lvl1pPr marL="0" indent="0" algn="ctr">
              <a:buNone/>
              <a:defRPr sz="1400"/>
            </a:lvl1pPr>
          </a:lstStyle>
          <a:p>
            <a:r>
              <a:rPr lang="en-US"/>
              <a:t>Click icon to add picture</a:t>
            </a:r>
            <a:endParaRPr lang="ru-RU"/>
          </a:p>
        </p:txBody>
      </p:sp>
      <p:sp>
        <p:nvSpPr>
          <p:cNvPr id="35" name="Oval 34">
            <a:extLst>
              <a:ext uri="{FF2B5EF4-FFF2-40B4-BE49-F238E27FC236}">
                <a16:creationId xmlns=""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p>
        </p:txBody>
      </p:sp>
      <p:sp>
        <p:nvSpPr>
          <p:cNvPr id="36" name="Graphic 12">
            <a:extLst>
              <a:ext uri="{FF2B5EF4-FFF2-40B4-BE49-F238E27FC236}">
                <a16:creationId xmlns="" xmlns:a16="http://schemas.microsoft.com/office/drawing/2014/main" id="{00DE0AE3-F44D-4F2C-B7A3-C253AA498DEF}"/>
              </a:ext>
            </a:extLst>
          </p:cNvPr>
          <p:cNvSpPr/>
          <p:nvPr userDrawn="1"/>
        </p:nvSpPr>
        <p:spPr>
          <a:xfrm>
            <a:off x="11334292" y="5787813"/>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sz="1800" dirty="0"/>
          </a:p>
        </p:txBody>
      </p:sp>
      <p:sp>
        <p:nvSpPr>
          <p:cNvPr id="2" name="Title 1">
            <a:extLst>
              <a:ext uri="{FF2B5EF4-FFF2-40B4-BE49-F238E27FC236}">
                <a16:creationId xmlns="" xmlns:a16="http://schemas.microsoft.com/office/drawing/2014/main" id="{7242568A-7F20-40F2-9490-E3BC7466DA0D}"/>
              </a:ext>
            </a:extLst>
          </p:cNvPr>
          <p:cNvSpPr>
            <a:spLocks noGrp="1"/>
          </p:cNvSpPr>
          <p:nvPr>
            <p:ph type="title" hasCustomPrompt="1"/>
          </p:nvPr>
        </p:nvSpPr>
        <p:spPr>
          <a:xfrm>
            <a:off x="815854" y="123190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 xmlns:a16="http://schemas.microsoft.com/office/drawing/2014/main" id="{4392DBDA-ED00-4248-AC6D-0CE0B821B52F}"/>
              </a:ext>
            </a:extLst>
          </p:cNvPr>
          <p:cNvSpPr>
            <a:spLocks noGrp="1"/>
          </p:cNvSpPr>
          <p:nvPr>
            <p:ph type="ftr" sz="quarter" idx="11"/>
          </p:nvPr>
        </p:nvSpPr>
        <p:spPr>
          <a:xfrm>
            <a:off x="812292" y="5797771"/>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pPr/>
              <a:t>‹#›</a:t>
            </a:fld>
            <a:endParaRPr lang="ru-RU" dirty="0"/>
          </a:p>
        </p:txBody>
      </p:sp>
      <p:sp>
        <p:nvSpPr>
          <p:cNvPr id="18" name="Text Placeholder 14">
            <a:extLst>
              <a:ext uri="{FF2B5EF4-FFF2-40B4-BE49-F238E27FC236}">
                <a16:creationId xmlns="" xmlns:a16="http://schemas.microsoft.com/office/drawing/2014/main" id="{82903A57-2768-42F8-A5EA-4C19B9049850}"/>
              </a:ext>
            </a:extLst>
          </p:cNvPr>
          <p:cNvSpPr>
            <a:spLocks noGrp="1"/>
          </p:cNvSpPr>
          <p:nvPr>
            <p:ph type="body" sz="quarter" idx="15"/>
          </p:nvPr>
        </p:nvSpPr>
        <p:spPr>
          <a:xfrm>
            <a:off x="830068" y="3889186"/>
            <a:ext cx="4548187" cy="1708223"/>
          </a:xfrm>
        </p:spPr>
        <p:txBody>
          <a:bodyPr>
            <a:normAutofit/>
          </a:bodyPr>
          <a:lstStyle>
            <a:lvl1pPr marL="179996" indent="-179996">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a:t>Edit Master text styles</a:t>
            </a:r>
          </a:p>
        </p:txBody>
      </p:sp>
      <p:sp>
        <p:nvSpPr>
          <p:cNvPr id="38" name="Freeform: Shape 37">
            <a:extLst>
              <a:ext uri="{FF2B5EF4-FFF2-40B4-BE49-F238E27FC236}">
                <a16:creationId xmlns="" xmlns:a16="http://schemas.microsoft.com/office/drawing/2014/main" id="{C6C05708-08C7-4EF1-B0D8-6A01C1B1AD85}"/>
              </a:ext>
            </a:extLst>
          </p:cNvPr>
          <p:cNvSpPr/>
          <p:nvPr userDrawn="1"/>
        </p:nvSpPr>
        <p:spPr>
          <a:xfrm>
            <a:off x="10413778"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sz="1800" dirty="0"/>
          </a:p>
        </p:txBody>
      </p:sp>
      <p:sp>
        <p:nvSpPr>
          <p:cNvPr id="29" name="Freeform: Shape 28">
            <a:extLst>
              <a:ext uri="{FF2B5EF4-FFF2-40B4-BE49-F238E27FC236}">
                <a16:creationId xmlns="" xmlns:a16="http://schemas.microsoft.com/office/drawing/2014/main" id="{E46691B2-7AF3-4CAC-A285-36444A9101D9}"/>
              </a:ext>
            </a:extLst>
          </p:cNvPr>
          <p:cNvSpPr/>
          <p:nvPr userDrawn="1"/>
        </p:nvSpPr>
        <p:spPr>
          <a:xfrm>
            <a:off x="12193180" y="4156602"/>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sz="1800" dirty="0"/>
          </a:p>
        </p:txBody>
      </p:sp>
      <p:sp>
        <p:nvSpPr>
          <p:cNvPr id="26" name="Freeform: Shape 25">
            <a:extLst>
              <a:ext uri="{FF2B5EF4-FFF2-40B4-BE49-F238E27FC236}">
                <a16:creationId xmlns="" xmlns:a16="http://schemas.microsoft.com/office/drawing/2014/main" id="{FE8ACF66-A148-4D4F-A35C-837CDC6B154D}"/>
              </a:ext>
            </a:extLst>
          </p:cNvPr>
          <p:cNvSpPr/>
          <p:nvPr userDrawn="1"/>
        </p:nvSpPr>
        <p:spPr>
          <a:xfrm>
            <a:off x="12193180" y="4682093"/>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sz="1800" dirty="0"/>
          </a:p>
        </p:txBody>
      </p:sp>
      <p:sp>
        <p:nvSpPr>
          <p:cNvPr id="28" name="Text Placeholder 26">
            <a:extLst>
              <a:ext uri="{FF2B5EF4-FFF2-40B4-BE49-F238E27FC236}">
                <a16:creationId xmlns="" xmlns:a16="http://schemas.microsoft.com/office/drawing/2014/main" id="{5F10B1F7-5633-4C8B-A868-72D9C782CBA6}"/>
              </a:ext>
            </a:extLst>
          </p:cNvPr>
          <p:cNvSpPr>
            <a:spLocks noGrp="1"/>
          </p:cNvSpPr>
          <p:nvPr userDrawn="1">
            <p:ph type="body" sz="quarter" idx="16"/>
          </p:nvPr>
        </p:nvSpPr>
        <p:spPr>
          <a:xfrm>
            <a:off x="811115" y="2374902"/>
            <a:ext cx="4565651" cy="701675"/>
          </a:xfrm>
        </p:spPr>
        <p:txBody>
          <a:bodyPr>
            <a:noAutofit/>
          </a:bodyPr>
          <a:lstStyle>
            <a:lvl1pPr marL="0" indent="0">
              <a:buNone/>
              <a:defRPr sz="1800" b="1" i="0"/>
            </a:lvl1pPr>
            <a:lvl2pPr marL="457189" indent="0">
              <a:buNone/>
              <a:defRPr sz="1800" b="1" i="1"/>
            </a:lvl2pPr>
            <a:lvl3pPr marL="914377" indent="0">
              <a:buNone/>
              <a:defRPr sz="1800" b="1" i="1"/>
            </a:lvl3pPr>
            <a:lvl4pPr marL="1371566" indent="0">
              <a:buNone/>
              <a:defRPr sz="1800" b="1" i="1"/>
            </a:lvl4pPr>
            <a:lvl5pPr marL="1828754" indent="0">
              <a:buNone/>
              <a:defRPr sz="1800" b="1" i="1"/>
            </a:lvl5pPr>
          </a:lstStyle>
          <a:p>
            <a:pPr lvl="0"/>
            <a:r>
              <a:rPr lang="en-US"/>
              <a:t>Edit Master text styles</a:t>
            </a:r>
          </a:p>
        </p:txBody>
      </p:sp>
      <p:sp>
        <p:nvSpPr>
          <p:cNvPr id="31" name="Text Placeholder 29">
            <a:extLst>
              <a:ext uri="{FF2B5EF4-FFF2-40B4-BE49-F238E27FC236}">
                <a16:creationId xmlns="" xmlns:a16="http://schemas.microsoft.com/office/drawing/2014/main" id="{CBA9BCD0-48BA-4D5B-8871-61204EACE422}"/>
              </a:ext>
            </a:extLst>
          </p:cNvPr>
          <p:cNvSpPr>
            <a:spLocks noGrp="1"/>
          </p:cNvSpPr>
          <p:nvPr userDrawn="1">
            <p:ph type="body" sz="quarter" idx="17"/>
          </p:nvPr>
        </p:nvSpPr>
        <p:spPr>
          <a:xfrm>
            <a:off x="811117" y="3165303"/>
            <a:ext cx="4583113" cy="689525"/>
          </a:xfrm>
        </p:spPr>
        <p:txBody>
          <a:bodyPr/>
          <a:lstStyle>
            <a:lvl1pPr marL="0" indent="0">
              <a:buNone/>
              <a:defRPr sz="1400">
                <a:solidFill>
                  <a:schemeClr val="tx1">
                    <a:lumMod val="65000"/>
                    <a:lumOff val="35000"/>
                  </a:schemeClr>
                </a:solidFill>
              </a:defRPr>
            </a:lvl1pPr>
            <a:lvl2pPr marL="457189" indent="0">
              <a:buNone/>
              <a:defRPr sz="1400">
                <a:solidFill>
                  <a:schemeClr val="tx1">
                    <a:lumMod val="50000"/>
                    <a:lumOff val="50000"/>
                  </a:schemeClr>
                </a:solidFill>
              </a:defRPr>
            </a:lvl2pPr>
            <a:lvl3pPr marL="914377" indent="0">
              <a:buNone/>
              <a:defRPr sz="1400">
                <a:solidFill>
                  <a:schemeClr val="tx1">
                    <a:lumMod val="50000"/>
                    <a:lumOff val="50000"/>
                  </a:schemeClr>
                </a:solidFill>
              </a:defRPr>
            </a:lvl3pPr>
            <a:lvl4pPr marL="1371566" indent="0">
              <a:buNone/>
              <a:defRPr sz="1400">
                <a:solidFill>
                  <a:schemeClr val="tx1">
                    <a:lumMod val="50000"/>
                    <a:lumOff val="50000"/>
                  </a:schemeClr>
                </a:solidFill>
              </a:defRPr>
            </a:lvl4pPr>
            <a:lvl5pPr marL="1828754" indent="0">
              <a:buNone/>
              <a:defRPr sz="1400">
                <a:solidFill>
                  <a:schemeClr val="tx1">
                    <a:lumMod val="50000"/>
                    <a:lumOff val="50000"/>
                  </a:schemeClr>
                </a:solidFill>
              </a:defRPr>
            </a:lvl5pPr>
          </a:lstStyle>
          <a:p>
            <a:pPr lvl="0"/>
            <a:r>
              <a:rPr lang="en-US"/>
              <a:t>Edit Master text styles</a:t>
            </a:r>
          </a:p>
        </p:txBody>
      </p:sp>
      <p:sp>
        <p:nvSpPr>
          <p:cNvPr id="3" name="Graphic 33">
            <a:extLst>
              <a:ext uri="{FF2B5EF4-FFF2-40B4-BE49-F238E27FC236}">
                <a16:creationId xmlns="" xmlns:a16="http://schemas.microsoft.com/office/drawing/2014/main" id="{38956B41-4EE0-4C7C-8436-027F5DE8B1BC}"/>
              </a:ext>
            </a:extLst>
          </p:cNvPr>
          <p:cNvSpPr/>
          <p:nvPr userDrawn="1"/>
        </p:nvSpPr>
        <p:spPr>
          <a:xfrm>
            <a:off x="887584" y="2045664"/>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sz="1800" dirty="0"/>
          </a:p>
        </p:txBody>
      </p:sp>
      <p:sp>
        <p:nvSpPr>
          <p:cNvPr id="33" name="Freeform: Shape 32">
            <a:extLst>
              <a:ext uri="{FF2B5EF4-FFF2-40B4-BE49-F238E27FC236}">
                <a16:creationId xmlns="" xmlns:a16="http://schemas.microsoft.com/office/drawing/2014/main" id="{E08687FC-7322-4F20-9769-1ECF4296A96E}"/>
              </a:ext>
            </a:extLst>
          </p:cNvPr>
          <p:cNvSpPr/>
          <p:nvPr userDrawn="1"/>
        </p:nvSpPr>
        <p:spPr>
          <a:xfrm>
            <a:off x="10416941" y="4161026"/>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sz="1800" dirty="0"/>
          </a:p>
        </p:txBody>
      </p:sp>
      <p:sp>
        <p:nvSpPr>
          <p:cNvPr id="41" name="Freeform: Shape 40">
            <a:extLst>
              <a:ext uri="{FF2B5EF4-FFF2-40B4-BE49-F238E27FC236}">
                <a16:creationId xmlns="" xmlns:a16="http://schemas.microsoft.com/office/drawing/2014/main" id="{0FCCDE26-7222-4C1B-884A-0FAE84FA57DB}"/>
              </a:ext>
            </a:extLst>
          </p:cNvPr>
          <p:cNvSpPr/>
          <p:nvPr userDrawn="1"/>
        </p:nvSpPr>
        <p:spPr>
          <a:xfrm>
            <a:off x="8607091" y="4437666"/>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sz="1800" dirty="0"/>
          </a:p>
        </p:txBody>
      </p:sp>
    </p:spTree>
    <p:extLst>
      <p:ext uri="{BB962C8B-B14F-4D97-AF65-F5344CB8AC3E}">
        <p14:creationId xmlns:p14="http://schemas.microsoft.com/office/powerpoint/2010/main" val="1346188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53F33-9837-4E9F-8D29-24A800D841E9}"/>
              </a:ext>
            </a:extLst>
          </p:cNvPr>
          <p:cNvSpPr>
            <a:spLocks noGrp="1"/>
          </p:cNvSpPr>
          <p:nvPr>
            <p:ph type="title" hasCustomPrompt="1"/>
          </p:nvPr>
        </p:nvSpPr>
        <p:spPr>
          <a:xfrm>
            <a:off x="831851" y="382907"/>
            <a:ext cx="10515600" cy="676275"/>
          </a:xfrm>
        </p:spPr>
        <p:txBody>
          <a:bodyPr anchor="b">
            <a:normAutofit/>
          </a:bodyPr>
          <a:lstStyle>
            <a:lvl1pPr algn="ctr">
              <a:defRPr sz="4000"/>
            </a:lvl1pPr>
          </a:lstStyle>
          <a:p>
            <a:r>
              <a:rPr lang="en-US" dirty="0"/>
              <a:t>COMPARISON</a:t>
            </a:r>
            <a:endParaRPr lang="ru-RU" dirty="0"/>
          </a:p>
        </p:txBody>
      </p:sp>
      <p:sp>
        <p:nvSpPr>
          <p:cNvPr id="3" name="Text Placeholder 2">
            <a:extLst>
              <a:ext uri="{FF2B5EF4-FFF2-40B4-BE49-F238E27FC236}">
                <a16:creationId xmlns="" xmlns:a16="http://schemas.microsoft.com/office/drawing/2014/main" id="{40DFDBBD-D278-4F5A-BD28-172F5B157E88}"/>
              </a:ext>
            </a:extLst>
          </p:cNvPr>
          <p:cNvSpPr>
            <a:spLocks noGrp="1"/>
          </p:cNvSpPr>
          <p:nvPr>
            <p:ph type="body" idx="1" hasCustomPrompt="1"/>
          </p:nvPr>
        </p:nvSpPr>
        <p:spPr>
          <a:xfrm>
            <a:off x="993285" y="2959595"/>
            <a:ext cx="4183651" cy="365125"/>
          </a:xfrm>
        </p:spPr>
        <p:txBody>
          <a:bodyPr>
            <a:normAutofit/>
          </a:bodyPr>
          <a:lstStyle>
            <a:lvl1pPr marL="0" indent="0">
              <a:buNone/>
              <a:defRPr sz="2500" b="1">
                <a:solidFill>
                  <a:schemeClr val="accent3"/>
                </a:solidFill>
                <a:latin typeface="+mj-lt"/>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SECTION 1 TITLE</a:t>
            </a:r>
          </a:p>
        </p:txBody>
      </p:sp>
      <p:sp>
        <p:nvSpPr>
          <p:cNvPr id="17" name="Text Placeholder 26">
            <a:extLst>
              <a:ext uri="{FF2B5EF4-FFF2-40B4-BE49-F238E27FC236}">
                <a16:creationId xmlns="" xmlns:a16="http://schemas.microsoft.com/office/drawing/2014/main" id="{C990C5BD-BC2C-4822-AA4E-446B77052F23}"/>
              </a:ext>
            </a:extLst>
          </p:cNvPr>
          <p:cNvSpPr>
            <a:spLocks noGrp="1"/>
          </p:cNvSpPr>
          <p:nvPr>
            <p:ph type="body" sz="quarter" idx="16"/>
          </p:nvPr>
        </p:nvSpPr>
        <p:spPr>
          <a:xfrm>
            <a:off x="830067" y="1459670"/>
            <a:ext cx="10515599" cy="701675"/>
          </a:xfrm>
        </p:spPr>
        <p:txBody>
          <a:bodyPr>
            <a:noAutofit/>
          </a:bodyPr>
          <a:lstStyle>
            <a:lvl1pPr marL="0" indent="0" algn="ctr">
              <a:buNone/>
              <a:defRPr sz="1800" b="1" i="0"/>
            </a:lvl1pPr>
            <a:lvl2pPr marL="457189" indent="0">
              <a:buNone/>
              <a:defRPr sz="1800" b="1" i="1"/>
            </a:lvl2pPr>
            <a:lvl3pPr marL="914377" indent="0">
              <a:buNone/>
              <a:defRPr sz="1800" b="1" i="1"/>
            </a:lvl3pPr>
            <a:lvl4pPr marL="1371566" indent="0">
              <a:buNone/>
              <a:defRPr sz="1800" b="1" i="1"/>
            </a:lvl4pPr>
            <a:lvl5pPr marL="1828754" indent="0">
              <a:buNone/>
              <a:defRPr sz="1800" b="1" i="1"/>
            </a:lvl5pPr>
          </a:lstStyle>
          <a:p>
            <a:pPr lvl="0"/>
            <a:r>
              <a:rPr lang="en-US"/>
              <a:t>Edit Master text styles</a:t>
            </a:r>
          </a:p>
        </p:txBody>
      </p:sp>
      <p:sp>
        <p:nvSpPr>
          <p:cNvPr id="22" name="Graphic 19">
            <a:extLst>
              <a:ext uri="{FF2B5EF4-FFF2-40B4-BE49-F238E27FC236}">
                <a16:creationId xmlns="" xmlns:a16="http://schemas.microsoft.com/office/drawing/2014/main" id="{258EB2BC-F42B-4177-83EB-F2D2BF76129C}"/>
              </a:ext>
            </a:extLst>
          </p:cNvPr>
          <p:cNvSpPr/>
          <p:nvPr userDrawn="1"/>
        </p:nvSpPr>
        <p:spPr>
          <a:xfrm>
            <a:off x="3019044" y="1184881"/>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sz="1800" dirty="0"/>
          </a:p>
        </p:txBody>
      </p:sp>
      <p:sp>
        <p:nvSpPr>
          <p:cNvPr id="24" name="Text Placeholder 2">
            <a:extLst>
              <a:ext uri="{FF2B5EF4-FFF2-40B4-BE49-F238E27FC236}">
                <a16:creationId xmlns="" xmlns:a16="http://schemas.microsoft.com/office/drawing/2014/main" id="{B971AAD9-2660-4922-9B41-C45976A31C4F}"/>
              </a:ext>
            </a:extLst>
          </p:cNvPr>
          <p:cNvSpPr>
            <a:spLocks noGrp="1"/>
          </p:cNvSpPr>
          <p:nvPr>
            <p:ph type="body" idx="18" hasCustomPrompt="1"/>
          </p:nvPr>
        </p:nvSpPr>
        <p:spPr>
          <a:xfrm>
            <a:off x="6155960" y="2959595"/>
            <a:ext cx="4183651" cy="365125"/>
          </a:xfrm>
        </p:spPr>
        <p:txBody>
          <a:bodyPr>
            <a:normAutofit/>
          </a:bodyPr>
          <a:lstStyle>
            <a:lvl1pPr marL="0" indent="0">
              <a:buNone/>
              <a:defRPr sz="2500" b="1">
                <a:solidFill>
                  <a:schemeClr val="accent3"/>
                </a:solidFill>
                <a:latin typeface="+mj-lt"/>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SECTION 2 TITLE</a:t>
            </a:r>
          </a:p>
        </p:txBody>
      </p:sp>
      <p:sp>
        <p:nvSpPr>
          <p:cNvPr id="28" name="Text Placeholder 26">
            <a:extLst>
              <a:ext uri="{FF2B5EF4-FFF2-40B4-BE49-F238E27FC236}">
                <a16:creationId xmlns="" xmlns:a16="http://schemas.microsoft.com/office/drawing/2014/main" id="{D0525F80-1CD7-406E-A2B0-ACB0CD78A32C}"/>
              </a:ext>
            </a:extLst>
          </p:cNvPr>
          <p:cNvSpPr>
            <a:spLocks noGrp="1"/>
          </p:cNvSpPr>
          <p:nvPr>
            <p:ph type="body" sz="quarter" idx="20"/>
          </p:nvPr>
        </p:nvSpPr>
        <p:spPr>
          <a:xfrm>
            <a:off x="811313" y="3294247"/>
            <a:ext cx="4365625" cy="2333625"/>
          </a:xfrm>
        </p:spPr>
        <p:txBody>
          <a:bodyPr>
            <a:normAutofit/>
          </a:bodyPr>
          <a:lstStyle>
            <a:lvl1pPr marL="179996" indent="-179996">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a:t>Edit Master text styles</a:t>
            </a:r>
          </a:p>
        </p:txBody>
      </p:sp>
      <p:sp>
        <p:nvSpPr>
          <p:cNvPr id="30" name="Text Placeholder 26">
            <a:extLst>
              <a:ext uri="{FF2B5EF4-FFF2-40B4-BE49-F238E27FC236}">
                <a16:creationId xmlns="" xmlns:a16="http://schemas.microsoft.com/office/drawing/2014/main" id="{527B617A-AB11-44E9-B2E2-53B7F35CD968}"/>
              </a:ext>
            </a:extLst>
          </p:cNvPr>
          <p:cNvSpPr>
            <a:spLocks noGrp="1"/>
          </p:cNvSpPr>
          <p:nvPr>
            <p:ph type="body" sz="quarter" idx="21"/>
          </p:nvPr>
        </p:nvSpPr>
        <p:spPr>
          <a:xfrm>
            <a:off x="5973986" y="3294247"/>
            <a:ext cx="4365625" cy="2333625"/>
          </a:xfrm>
        </p:spPr>
        <p:txBody>
          <a:bodyPr>
            <a:normAutofit/>
          </a:bodyPr>
          <a:lstStyle>
            <a:lvl1pPr marL="179996" indent="-179996">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a:t>Edit Master text styles</a:t>
            </a:r>
          </a:p>
        </p:txBody>
      </p:sp>
      <p:grpSp>
        <p:nvGrpSpPr>
          <p:cNvPr id="41" name="Graphic 39">
            <a:extLst>
              <a:ext uri="{FF2B5EF4-FFF2-40B4-BE49-F238E27FC236}">
                <a16:creationId xmlns="" xmlns:a16="http://schemas.microsoft.com/office/drawing/2014/main" id="{F4C9083C-573A-4951-8064-8A2074E45857}"/>
              </a:ext>
            </a:extLst>
          </p:cNvPr>
          <p:cNvGrpSpPr/>
          <p:nvPr/>
        </p:nvGrpSpPr>
        <p:grpSpPr>
          <a:xfrm>
            <a:off x="10008352" y="0"/>
            <a:ext cx="2188800" cy="1933794"/>
            <a:chOff x="10003200" y="0"/>
            <a:chExt cx="2188800" cy="1933794"/>
          </a:xfrm>
        </p:grpSpPr>
        <p:sp>
          <p:nvSpPr>
            <p:cNvPr id="42" name="Freeform: Shape 41">
              <a:extLst>
                <a:ext uri="{FF2B5EF4-FFF2-40B4-BE49-F238E27FC236}">
                  <a16:creationId xmlns="" xmlns:a16="http://schemas.microsoft.com/office/drawing/2014/main" id="{E24D028E-B0C2-46BA-B6A7-734B26FEA98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sz="1800" dirty="0"/>
            </a:p>
          </p:txBody>
        </p:sp>
        <p:sp>
          <p:nvSpPr>
            <p:cNvPr id="43" name="Freeform: Shape 42">
              <a:extLst>
                <a:ext uri="{FF2B5EF4-FFF2-40B4-BE49-F238E27FC236}">
                  <a16:creationId xmlns="" xmlns:a16="http://schemas.microsoft.com/office/drawing/2014/main" id="{1FD2C3DF-070C-48BB-8EC1-3FE31FCD20DC}"/>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sz="1800" dirty="0"/>
            </a:p>
          </p:txBody>
        </p:sp>
        <p:sp>
          <p:nvSpPr>
            <p:cNvPr id="44" name="Freeform: Shape 43">
              <a:extLst>
                <a:ext uri="{FF2B5EF4-FFF2-40B4-BE49-F238E27FC236}">
                  <a16:creationId xmlns="" xmlns:a16="http://schemas.microsoft.com/office/drawing/2014/main" id="{F503CC8C-61AD-4DAB-B26E-509EA44669D4}"/>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sz="1800" dirty="0"/>
            </a:p>
          </p:txBody>
        </p:sp>
        <p:sp>
          <p:nvSpPr>
            <p:cNvPr id="45" name="Freeform: Shape 44">
              <a:extLst>
                <a:ext uri="{FF2B5EF4-FFF2-40B4-BE49-F238E27FC236}">
                  <a16:creationId xmlns="" xmlns:a16="http://schemas.microsoft.com/office/drawing/2014/main" id="{8BB58BBD-BF4B-44A6-A2C8-AF1BE81D516E}"/>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sz="1800" dirty="0"/>
            </a:p>
          </p:txBody>
        </p:sp>
        <p:sp>
          <p:nvSpPr>
            <p:cNvPr id="46" name="Freeform: Shape 45">
              <a:extLst>
                <a:ext uri="{FF2B5EF4-FFF2-40B4-BE49-F238E27FC236}">
                  <a16:creationId xmlns="" xmlns:a16="http://schemas.microsoft.com/office/drawing/2014/main" id="{602EAB3F-89ED-4532-AC15-8D6D0DE40EEB}"/>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sz="1800" dirty="0"/>
            </a:p>
          </p:txBody>
        </p:sp>
        <p:sp>
          <p:nvSpPr>
            <p:cNvPr id="47" name="Freeform: Shape 46">
              <a:extLst>
                <a:ext uri="{FF2B5EF4-FFF2-40B4-BE49-F238E27FC236}">
                  <a16:creationId xmlns="" xmlns:a16="http://schemas.microsoft.com/office/drawing/2014/main" id="{714D3737-C4D1-46DE-A197-29A638CA1F3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sz="1800" dirty="0"/>
            </a:p>
          </p:txBody>
        </p:sp>
      </p:grpSp>
      <p:grpSp>
        <p:nvGrpSpPr>
          <p:cNvPr id="21" name="Graphic 39">
            <a:extLst>
              <a:ext uri="{FF2B5EF4-FFF2-40B4-BE49-F238E27FC236}">
                <a16:creationId xmlns="" xmlns:a16="http://schemas.microsoft.com/office/drawing/2014/main" id="{D302BC8C-32DA-4C0B-81A4-87F90C5A762A}"/>
              </a:ext>
            </a:extLst>
          </p:cNvPr>
          <p:cNvGrpSpPr/>
          <p:nvPr userDrawn="1"/>
        </p:nvGrpSpPr>
        <p:grpSpPr>
          <a:xfrm flipH="1" flipV="1">
            <a:off x="0" y="4993386"/>
            <a:ext cx="2235952" cy="1864614"/>
            <a:chOff x="10003200" y="0"/>
            <a:chExt cx="2188800" cy="1933794"/>
          </a:xfrm>
        </p:grpSpPr>
        <p:sp>
          <p:nvSpPr>
            <p:cNvPr id="23" name="Freeform: Shape 22">
              <a:extLst>
                <a:ext uri="{FF2B5EF4-FFF2-40B4-BE49-F238E27FC236}">
                  <a16:creationId xmlns="" xmlns:a16="http://schemas.microsoft.com/office/drawing/2014/main" id="{A8C2D3B6-BD4B-428A-8297-19F87ADB1D9C}"/>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sz="1800" dirty="0"/>
            </a:p>
          </p:txBody>
        </p:sp>
        <p:sp>
          <p:nvSpPr>
            <p:cNvPr id="25" name="Freeform: Shape 24">
              <a:extLst>
                <a:ext uri="{FF2B5EF4-FFF2-40B4-BE49-F238E27FC236}">
                  <a16:creationId xmlns="" xmlns:a16="http://schemas.microsoft.com/office/drawing/2014/main" id="{4D9D8953-CB95-4F82-AFE5-EBA8CDC5B39D}"/>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sz="1800" dirty="0"/>
            </a:p>
          </p:txBody>
        </p:sp>
        <p:sp>
          <p:nvSpPr>
            <p:cNvPr id="26" name="Freeform: Shape 25">
              <a:extLst>
                <a:ext uri="{FF2B5EF4-FFF2-40B4-BE49-F238E27FC236}">
                  <a16:creationId xmlns="" xmlns:a16="http://schemas.microsoft.com/office/drawing/2014/main" id="{AE902A17-9808-4851-A7D1-F8941FA15879}"/>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sz="1800" dirty="0"/>
            </a:p>
          </p:txBody>
        </p:sp>
        <p:sp>
          <p:nvSpPr>
            <p:cNvPr id="27" name="Freeform: Shape 26">
              <a:extLst>
                <a:ext uri="{FF2B5EF4-FFF2-40B4-BE49-F238E27FC236}">
                  <a16:creationId xmlns="" xmlns:a16="http://schemas.microsoft.com/office/drawing/2014/main" id="{A59B77E8-35A2-4FC5-9D4A-A22855939B13}"/>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sz="1800" dirty="0"/>
            </a:p>
          </p:txBody>
        </p:sp>
        <p:sp>
          <p:nvSpPr>
            <p:cNvPr id="29" name="Freeform: Shape 28">
              <a:extLst>
                <a:ext uri="{FF2B5EF4-FFF2-40B4-BE49-F238E27FC236}">
                  <a16:creationId xmlns="" xmlns:a16="http://schemas.microsoft.com/office/drawing/2014/main" id="{774369CE-EABE-4C8B-B4E5-3F5C31214FAC}"/>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sz="1800" dirty="0"/>
            </a:p>
          </p:txBody>
        </p:sp>
        <p:sp>
          <p:nvSpPr>
            <p:cNvPr id="31" name="Freeform: Shape 30">
              <a:extLst>
                <a:ext uri="{FF2B5EF4-FFF2-40B4-BE49-F238E27FC236}">
                  <a16:creationId xmlns="" xmlns:a16="http://schemas.microsoft.com/office/drawing/2014/main" id="{450C4686-1843-4AAE-B41C-4E8BCF7EFF88}"/>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sz="1800" dirty="0"/>
            </a:p>
          </p:txBody>
        </p:sp>
      </p:grpSp>
    </p:spTree>
    <p:extLst>
      <p:ext uri="{BB962C8B-B14F-4D97-AF65-F5344CB8AC3E}">
        <p14:creationId xmlns:p14="http://schemas.microsoft.com/office/powerpoint/2010/main" val="35955085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ab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053F33-9837-4E9F-8D29-24A800D841E9}"/>
              </a:ext>
            </a:extLst>
          </p:cNvPr>
          <p:cNvSpPr>
            <a:spLocks noGrp="1"/>
          </p:cNvSpPr>
          <p:nvPr>
            <p:ph type="title" hasCustomPrompt="1"/>
          </p:nvPr>
        </p:nvSpPr>
        <p:spPr>
          <a:xfrm>
            <a:off x="4394346" y="325154"/>
            <a:ext cx="3403308" cy="676275"/>
          </a:xfrm>
        </p:spPr>
        <p:txBody>
          <a:bodyPr anchor="b">
            <a:normAutofit/>
          </a:bodyPr>
          <a:lstStyle>
            <a:lvl1pPr algn="ctr">
              <a:defRPr sz="4000"/>
            </a:lvl1pPr>
          </a:lstStyle>
          <a:p>
            <a:r>
              <a:rPr lang="en-US" dirty="0"/>
              <a:t>TABLE SLIDE</a:t>
            </a:r>
            <a:endParaRPr lang="ru-RU" dirty="0"/>
          </a:p>
        </p:txBody>
      </p:sp>
      <p:grpSp>
        <p:nvGrpSpPr>
          <p:cNvPr id="45" name="Graphic 39">
            <a:extLst>
              <a:ext uri="{FF2B5EF4-FFF2-40B4-BE49-F238E27FC236}">
                <a16:creationId xmlns="" xmlns:a16="http://schemas.microsoft.com/office/drawing/2014/main" id="{2B29CFAD-7DFA-43C8-BC78-F666303C4A65}"/>
              </a:ext>
            </a:extLst>
          </p:cNvPr>
          <p:cNvGrpSpPr/>
          <p:nvPr userDrawn="1"/>
        </p:nvGrpSpPr>
        <p:grpSpPr>
          <a:xfrm flipH="1">
            <a:off x="-5568" y="-7970"/>
            <a:ext cx="1584986" cy="1437759"/>
            <a:chOff x="9994666" y="-7970"/>
            <a:chExt cx="2199425" cy="1945483"/>
          </a:xfrm>
        </p:grpSpPr>
        <p:sp>
          <p:nvSpPr>
            <p:cNvPr id="46" name="Freeform: Shape 45">
              <a:extLst>
                <a:ext uri="{FF2B5EF4-FFF2-40B4-BE49-F238E27FC236}">
                  <a16:creationId xmlns="" xmlns:a16="http://schemas.microsoft.com/office/drawing/2014/main" id="{7709766F-07C2-47E0-94AE-482595B63D17}"/>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sz="1800" dirty="0"/>
            </a:p>
          </p:txBody>
        </p:sp>
        <p:sp>
          <p:nvSpPr>
            <p:cNvPr id="47" name="Freeform: Shape 46">
              <a:extLst>
                <a:ext uri="{FF2B5EF4-FFF2-40B4-BE49-F238E27FC236}">
                  <a16:creationId xmlns="" xmlns:a16="http://schemas.microsoft.com/office/drawing/2014/main" id="{29F02ED7-2803-4FC7-8D17-DB9AF81B2257}"/>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sz="1800" dirty="0"/>
            </a:p>
          </p:txBody>
        </p:sp>
        <p:sp>
          <p:nvSpPr>
            <p:cNvPr id="48" name="Freeform: Shape 47">
              <a:extLst>
                <a:ext uri="{FF2B5EF4-FFF2-40B4-BE49-F238E27FC236}">
                  <a16:creationId xmlns="" xmlns:a16="http://schemas.microsoft.com/office/drawing/2014/main" id="{6715C276-3245-4E87-976F-10DC35AF0E89}"/>
                </a:ext>
              </a:extLst>
            </p:cNvPr>
            <p:cNvSpPr/>
            <p:nvPr/>
          </p:nvSpPr>
          <p:spPr>
            <a:xfrm>
              <a:off x="10675608" y="-7970"/>
              <a:ext cx="1512067" cy="855867"/>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sz="1800" dirty="0"/>
            </a:p>
          </p:txBody>
        </p:sp>
        <p:sp>
          <p:nvSpPr>
            <p:cNvPr id="49" name="Freeform: Shape 48">
              <a:extLst>
                <a:ext uri="{FF2B5EF4-FFF2-40B4-BE49-F238E27FC236}">
                  <a16:creationId xmlns="" xmlns:a16="http://schemas.microsoft.com/office/drawing/2014/main" id="{4D4F9402-D548-4465-B31D-5C89E49D8F2D}"/>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sz="1800" dirty="0"/>
            </a:p>
          </p:txBody>
        </p:sp>
        <p:sp>
          <p:nvSpPr>
            <p:cNvPr id="50" name="Freeform: Shape 49">
              <a:extLst>
                <a:ext uri="{FF2B5EF4-FFF2-40B4-BE49-F238E27FC236}">
                  <a16:creationId xmlns="" xmlns:a16="http://schemas.microsoft.com/office/drawing/2014/main" id="{64C16800-96DF-4B5C-B15B-EB27E1475EB3}"/>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sz="1800" dirty="0"/>
            </a:p>
          </p:txBody>
        </p:sp>
        <p:sp>
          <p:nvSpPr>
            <p:cNvPr id="51" name="Freeform: Shape 50">
              <a:extLst>
                <a:ext uri="{FF2B5EF4-FFF2-40B4-BE49-F238E27FC236}">
                  <a16:creationId xmlns="" xmlns:a16="http://schemas.microsoft.com/office/drawing/2014/main" id="{AE9DBF7F-0A02-4C85-A28D-3C88C66B3486}"/>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sz="1800" dirty="0"/>
            </a:p>
          </p:txBody>
        </p:sp>
      </p:grpSp>
      <p:pic>
        <p:nvPicPr>
          <p:cNvPr id="19" name="Graphic 18">
            <a:extLst>
              <a:ext uri="{FF2B5EF4-FFF2-40B4-BE49-F238E27FC236}">
                <a16:creationId xmlns="" xmlns:a16="http://schemas.microsoft.com/office/drawing/2014/main" id="{6262238E-A421-4024-BF6F-870859DC2650}"/>
              </a:ext>
            </a:extLst>
          </p:cNvPr>
          <p:cNvPicPr>
            <a:picLocks/>
          </p:cNvPicPr>
          <p:nvPr userDrawn="1"/>
        </p:nvPicPr>
        <p:blipFill>
          <a:blip r:embed="rId2">
            <a:extLst>
              <a:ext uri="{96DAC541-7B7A-43D3-8B79-37D633B846F1}">
                <asvg:svgBlip xmlns="" xmlns:asvg="http://schemas.microsoft.com/office/drawing/2016/SVG/main" r:embed="rId3"/>
              </a:ext>
            </a:extLst>
          </a:blip>
          <a:stretch>
            <a:fillRect/>
          </a:stretch>
        </p:blipFill>
        <p:spPr>
          <a:xfrm>
            <a:off x="2676000" y="1146995"/>
            <a:ext cx="6840000" cy="151200"/>
          </a:xfrm>
          <a:prstGeom prst="rect">
            <a:avLst/>
          </a:prstGeom>
        </p:spPr>
      </p:pic>
      <p:grpSp>
        <p:nvGrpSpPr>
          <p:cNvPr id="20" name="Graphic 39">
            <a:extLst>
              <a:ext uri="{FF2B5EF4-FFF2-40B4-BE49-F238E27FC236}">
                <a16:creationId xmlns="" xmlns:a16="http://schemas.microsoft.com/office/drawing/2014/main" id="{9D6CDBEE-A7D1-43E0-A48B-8A4323A42312}"/>
              </a:ext>
            </a:extLst>
          </p:cNvPr>
          <p:cNvGrpSpPr/>
          <p:nvPr userDrawn="1"/>
        </p:nvGrpSpPr>
        <p:grpSpPr>
          <a:xfrm>
            <a:off x="10618062" y="-16457"/>
            <a:ext cx="1584000" cy="1404000"/>
            <a:chOff x="9994666" y="-7970"/>
            <a:chExt cx="2199425" cy="1945483"/>
          </a:xfrm>
        </p:grpSpPr>
        <p:sp>
          <p:nvSpPr>
            <p:cNvPr id="21" name="Freeform: Shape 20">
              <a:extLst>
                <a:ext uri="{FF2B5EF4-FFF2-40B4-BE49-F238E27FC236}">
                  <a16:creationId xmlns="" xmlns:a16="http://schemas.microsoft.com/office/drawing/2014/main" id="{86E3E279-2607-4147-8464-B1E7FE12ABA1}"/>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sz="1800" dirty="0"/>
            </a:p>
          </p:txBody>
        </p:sp>
        <p:sp>
          <p:nvSpPr>
            <p:cNvPr id="22" name="Freeform: Shape 21">
              <a:extLst>
                <a:ext uri="{FF2B5EF4-FFF2-40B4-BE49-F238E27FC236}">
                  <a16:creationId xmlns="" xmlns:a16="http://schemas.microsoft.com/office/drawing/2014/main" id="{AB36ADBA-4CB4-4D0C-B2FB-965617D224E6}"/>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sz="1800" dirty="0"/>
            </a:p>
          </p:txBody>
        </p:sp>
        <p:sp>
          <p:nvSpPr>
            <p:cNvPr id="23" name="Freeform: Shape 22">
              <a:extLst>
                <a:ext uri="{FF2B5EF4-FFF2-40B4-BE49-F238E27FC236}">
                  <a16:creationId xmlns="" xmlns:a16="http://schemas.microsoft.com/office/drawing/2014/main" id="{AAB0F75E-C175-45D4-94B2-28709D72B5D0}"/>
                </a:ext>
              </a:extLst>
            </p:cNvPr>
            <p:cNvSpPr/>
            <p:nvPr/>
          </p:nvSpPr>
          <p:spPr>
            <a:xfrm>
              <a:off x="10675608" y="-7970"/>
              <a:ext cx="1512067" cy="855867"/>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sz="1800" dirty="0"/>
            </a:p>
          </p:txBody>
        </p:sp>
        <p:sp>
          <p:nvSpPr>
            <p:cNvPr id="24" name="Freeform: Shape 23">
              <a:extLst>
                <a:ext uri="{FF2B5EF4-FFF2-40B4-BE49-F238E27FC236}">
                  <a16:creationId xmlns="" xmlns:a16="http://schemas.microsoft.com/office/drawing/2014/main" id="{F98C15EA-B604-4287-B4E9-59B63363979F}"/>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sz="1800" dirty="0"/>
            </a:p>
          </p:txBody>
        </p:sp>
        <p:sp>
          <p:nvSpPr>
            <p:cNvPr id="25" name="Freeform: Shape 24">
              <a:extLst>
                <a:ext uri="{FF2B5EF4-FFF2-40B4-BE49-F238E27FC236}">
                  <a16:creationId xmlns="" xmlns:a16="http://schemas.microsoft.com/office/drawing/2014/main" id="{18AFBBD9-9766-449D-85BF-21B4909C4EBC}"/>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sz="1800" dirty="0"/>
            </a:p>
          </p:txBody>
        </p:sp>
        <p:sp>
          <p:nvSpPr>
            <p:cNvPr id="26" name="Freeform: Shape 25">
              <a:extLst>
                <a:ext uri="{FF2B5EF4-FFF2-40B4-BE49-F238E27FC236}">
                  <a16:creationId xmlns="" xmlns:a16="http://schemas.microsoft.com/office/drawing/2014/main" id="{57CA3839-C0BE-48C1-B17C-F0554BDE9B7C}"/>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sz="1800" dirty="0"/>
            </a:p>
          </p:txBody>
        </p:sp>
      </p:grpSp>
    </p:spTree>
    <p:extLst>
      <p:ext uri="{BB962C8B-B14F-4D97-AF65-F5344CB8AC3E}">
        <p14:creationId xmlns:p14="http://schemas.microsoft.com/office/powerpoint/2010/main" val="23181507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Image and Title Slide">
    <p:spTree>
      <p:nvGrpSpPr>
        <p:cNvPr id="1" name=""/>
        <p:cNvGrpSpPr/>
        <p:nvPr/>
      </p:nvGrpSpPr>
      <p:grpSpPr>
        <a:xfrm>
          <a:off x="0" y="0"/>
          <a:ext cx="0" cy="0"/>
          <a:chOff x="0" y="0"/>
          <a:chExt cx="0" cy="0"/>
        </a:xfrm>
      </p:grpSpPr>
      <p:sp>
        <p:nvSpPr>
          <p:cNvPr id="51" name="Picture Placeholder 50">
            <a:extLst>
              <a:ext uri="{FF2B5EF4-FFF2-40B4-BE49-F238E27FC236}">
                <a16:creationId xmlns="" xmlns:a16="http://schemas.microsoft.com/office/drawing/2014/main" id="{3767FEE9-DC75-4465-BA6B-06E00CF6A27B}"/>
              </a:ext>
            </a:extLst>
          </p:cNvPr>
          <p:cNvSpPr>
            <a:spLocks noGrp="1"/>
          </p:cNvSpPr>
          <p:nvPr>
            <p:ph type="pic" sz="quarter" idx="17"/>
          </p:nvPr>
        </p:nvSpPr>
        <p:spPr>
          <a:xfrm>
            <a:off x="1" y="3"/>
            <a:ext cx="12190660" cy="5569499"/>
          </a:xfrm>
          <a:custGeom>
            <a:avLst/>
            <a:gdLst>
              <a:gd name="connsiteX0" fmla="*/ 0 w 12190660"/>
              <a:gd name="connsiteY0" fmla="*/ 0 h 5569499"/>
              <a:gd name="connsiteX1" fmla="*/ 10154649 w 12190660"/>
              <a:gd name="connsiteY1" fmla="*/ 0 h 5569499"/>
              <a:gd name="connsiteX2" fmla="*/ 7708389 w 12190660"/>
              <a:gd name="connsiteY2" fmla="*/ 1206619 h 5569499"/>
              <a:gd name="connsiteX3" fmla="*/ 7464525 w 12190660"/>
              <a:gd name="connsiteY3" fmla="*/ 1403488 h 5569499"/>
              <a:gd name="connsiteX4" fmla="*/ 7401019 w 12190660"/>
              <a:gd name="connsiteY4" fmla="*/ 1973774 h 5569499"/>
              <a:gd name="connsiteX5" fmla="*/ 7409910 w 12190660"/>
              <a:gd name="connsiteY5" fmla="*/ 1991556 h 5569499"/>
              <a:gd name="connsiteX6" fmla="*/ 7600428 w 12190660"/>
              <a:gd name="connsiteY6" fmla="*/ 2204937 h 5569499"/>
              <a:gd name="connsiteX7" fmla="*/ 7891287 w 12190660"/>
              <a:gd name="connsiteY7" fmla="*/ 2295116 h 5569499"/>
              <a:gd name="connsiteX8" fmla="*/ 8205008 w 12190660"/>
              <a:gd name="connsiteY8" fmla="*/ 2213828 h 5569499"/>
              <a:gd name="connsiteX9" fmla="*/ 12190660 w 12190660"/>
              <a:gd name="connsiteY9" fmla="*/ 248944 h 5569499"/>
              <a:gd name="connsiteX10" fmla="*/ 12190660 w 12190660"/>
              <a:gd name="connsiteY10" fmla="*/ 449624 h 5569499"/>
              <a:gd name="connsiteX11" fmla="*/ 10261340 w 12190660"/>
              <a:gd name="connsiteY11" fmla="*/ 1400948 h 5569499"/>
              <a:gd name="connsiteX12" fmla="*/ 9931108 w 12190660"/>
              <a:gd name="connsiteY12" fmla="*/ 1680375 h 5569499"/>
              <a:gd name="connsiteX13" fmla="*/ 9879032 w 12190660"/>
              <a:gd name="connsiteY13" fmla="*/ 2528819 h 5569499"/>
              <a:gd name="connsiteX14" fmla="*/ 9893004 w 12190660"/>
              <a:gd name="connsiteY14" fmla="*/ 2556762 h 5569499"/>
              <a:gd name="connsiteX15" fmla="*/ 10172431 w 12190660"/>
              <a:gd name="connsiteY15" fmla="*/ 2886994 h 5569499"/>
              <a:gd name="connsiteX16" fmla="*/ 10618245 w 12190660"/>
              <a:gd name="connsiteY16" fmla="*/ 3041950 h 5569499"/>
              <a:gd name="connsiteX17" fmla="*/ 11019604 w 12190660"/>
              <a:gd name="connsiteY17" fmla="*/ 2939069 h 5569499"/>
              <a:gd name="connsiteX18" fmla="*/ 12190660 w 12190660"/>
              <a:gd name="connsiteY18" fmla="*/ 2362433 h 5569499"/>
              <a:gd name="connsiteX19" fmla="*/ 12190660 w 12190660"/>
              <a:gd name="connsiteY19" fmla="*/ 5569499 h 5569499"/>
              <a:gd name="connsiteX20" fmla="*/ 0 w 12190660"/>
              <a:gd name="connsiteY20" fmla="*/ 5569499 h 5569499"/>
              <a:gd name="connsiteX21" fmla="*/ 0 w 12190660"/>
              <a:gd name="connsiteY21" fmla="*/ 4872200 h 5569499"/>
              <a:gd name="connsiteX22" fmla="*/ 1553363 w 12190660"/>
              <a:gd name="connsiteY22" fmla="*/ 4107584 h 5569499"/>
              <a:gd name="connsiteX23" fmla="*/ 1698157 w 12190660"/>
              <a:gd name="connsiteY23" fmla="*/ 3842128 h 5569499"/>
              <a:gd name="connsiteX24" fmla="*/ 1695617 w 12190660"/>
              <a:gd name="connsiteY24" fmla="*/ 3835778 h 5569499"/>
              <a:gd name="connsiteX25" fmla="*/ 1693077 w 12190660"/>
              <a:gd name="connsiteY25" fmla="*/ 3831968 h 5569499"/>
              <a:gd name="connsiteX26" fmla="*/ 2488175 w 12190660"/>
              <a:gd name="connsiteY26" fmla="*/ 3439499 h 5569499"/>
              <a:gd name="connsiteX27" fmla="*/ 2795545 w 12190660"/>
              <a:gd name="connsiteY27" fmla="*/ 2672343 h 5569499"/>
              <a:gd name="connsiteX28" fmla="*/ 2786654 w 12190660"/>
              <a:gd name="connsiteY28" fmla="*/ 2654561 h 5569499"/>
              <a:gd name="connsiteX29" fmla="*/ 1991556 w 12190660"/>
              <a:gd name="connsiteY29" fmla="*/ 2432290 h 5569499"/>
              <a:gd name="connsiteX30" fmla="*/ 0 w 12190660"/>
              <a:gd name="connsiteY30" fmla="*/ 3414096 h 5569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90660" h="5569499">
                <a:moveTo>
                  <a:pt x="0" y="0"/>
                </a:moveTo>
                <a:lnTo>
                  <a:pt x="10154649" y="0"/>
                </a:lnTo>
                <a:lnTo>
                  <a:pt x="7708389" y="1206619"/>
                </a:lnTo>
                <a:cubicBezTo>
                  <a:pt x="7703308" y="1210429"/>
                  <a:pt x="7569945" y="1276476"/>
                  <a:pt x="7464525" y="1403488"/>
                </a:cubicBezTo>
                <a:cubicBezTo>
                  <a:pt x="7365455" y="1522880"/>
                  <a:pt x="7275276" y="1718479"/>
                  <a:pt x="7401019" y="1973774"/>
                </a:cubicBezTo>
                <a:lnTo>
                  <a:pt x="7409910" y="1991556"/>
                </a:lnTo>
                <a:cubicBezTo>
                  <a:pt x="7412449" y="1996637"/>
                  <a:pt x="7472145" y="2117298"/>
                  <a:pt x="7600428" y="2204937"/>
                </a:cubicBezTo>
                <a:cubicBezTo>
                  <a:pt x="7669015" y="2251932"/>
                  <a:pt x="7766815" y="2295116"/>
                  <a:pt x="7891287" y="2295116"/>
                </a:cubicBezTo>
                <a:cubicBezTo>
                  <a:pt x="7981466" y="2295116"/>
                  <a:pt x="8085616" y="2272254"/>
                  <a:pt x="8205008" y="2213828"/>
                </a:cubicBezTo>
                <a:lnTo>
                  <a:pt x="12190660" y="248944"/>
                </a:lnTo>
                <a:lnTo>
                  <a:pt x="12190660" y="449624"/>
                </a:lnTo>
                <a:lnTo>
                  <a:pt x="10261340" y="1400948"/>
                </a:lnTo>
                <a:cubicBezTo>
                  <a:pt x="10253719" y="1404758"/>
                  <a:pt x="10070821" y="1496207"/>
                  <a:pt x="9931108" y="1680375"/>
                </a:cubicBezTo>
                <a:cubicBezTo>
                  <a:pt x="9801555" y="1853112"/>
                  <a:pt x="9687243" y="2138891"/>
                  <a:pt x="9879032" y="2528819"/>
                </a:cubicBezTo>
                <a:lnTo>
                  <a:pt x="9893004" y="2556762"/>
                </a:lnTo>
                <a:cubicBezTo>
                  <a:pt x="9896814" y="2564382"/>
                  <a:pt x="9988263" y="2747281"/>
                  <a:pt x="10172431" y="2886994"/>
                </a:cubicBezTo>
                <a:cubicBezTo>
                  <a:pt x="10277852" y="2967012"/>
                  <a:pt x="10427726" y="3041950"/>
                  <a:pt x="10618245" y="3041950"/>
                </a:cubicBezTo>
                <a:cubicBezTo>
                  <a:pt x="10736366" y="3041950"/>
                  <a:pt x="10869730" y="3012737"/>
                  <a:pt x="11019604" y="2939069"/>
                </a:cubicBezTo>
                <a:lnTo>
                  <a:pt x="12190660" y="2362433"/>
                </a:lnTo>
                <a:lnTo>
                  <a:pt x="12190660" y="5569499"/>
                </a:lnTo>
                <a:lnTo>
                  <a:pt x="0" y="5569499"/>
                </a:lnTo>
                <a:lnTo>
                  <a:pt x="0" y="4872200"/>
                </a:lnTo>
                <a:lnTo>
                  <a:pt x="1553363" y="4107584"/>
                </a:lnTo>
                <a:cubicBezTo>
                  <a:pt x="1553363" y="4107584"/>
                  <a:pt x="1775635" y="3998354"/>
                  <a:pt x="1698157" y="3842128"/>
                </a:cubicBezTo>
                <a:lnTo>
                  <a:pt x="1695617" y="3835778"/>
                </a:lnTo>
                <a:cubicBezTo>
                  <a:pt x="1695617" y="3835778"/>
                  <a:pt x="1694347" y="3834508"/>
                  <a:pt x="1693077" y="3831968"/>
                </a:cubicBezTo>
                <a:lnTo>
                  <a:pt x="2488175" y="3439499"/>
                </a:lnTo>
                <a:cubicBezTo>
                  <a:pt x="2493255" y="3435688"/>
                  <a:pt x="3036869" y="3161341"/>
                  <a:pt x="2795545" y="2672343"/>
                </a:cubicBezTo>
                <a:lnTo>
                  <a:pt x="2786654" y="2654561"/>
                </a:lnTo>
                <a:cubicBezTo>
                  <a:pt x="2784114" y="2649481"/>
                  <a:pt x="2536440" y="2163023"/>
                  <a:pt x="1991556" y="2432290"/>
                </a:cubicBezTo>
                <a:lnTo>
                  <a:pt x="0" y="3414096"/>
                </a:lnTo>
                <a:close/>
              </a:path>
            </a:pathLst>
          </a:custGeom>
        </p:spPr>
        <p:txBody>
          <a:bodyPr wrap="square" anchor="ctr" anchorCtr="0">
            <a:noAutofit/>
          </a:bodyPr>
          <a:lstStyle>
            <a:lvl1pPr marL="0" indent="0" algn="ctr">
              <a:buNone/>
              <a:defRPr sz="1400"/>
            </a:lvl1pPr>
          </a:lstStyle>
          <a:p>
            <a:r>
              <a:rPr lang="en-US"/>
              <a:t>Click icon to add picture</a:t>
            </a:r>
            <a:endParaRPr lang="ru-RU"/>
          </a:p>
        </p:txBody>
      </p:sp>
      <p:sp>
        <p:nvSpPr>
          <p:cNvPr id="46" name="Freeform: Shape 45">
            <a:extLst>
              <a:ext uri="{FF2B5EF4-FFF2-40B4-BE49-F238E27FC236}">
                <a16:creationId xmlns="" xmlns:a16="http://schemas.microsoft.com/office/drawing/2014/main" id="{3A0902BC-58E0-4395-9D80-6CF5CA0FAAB0}"/>
              </a:ext>
            </a:extLst>
          </p:cNvPr>
          <p:cNvSpPr/>
          <p:nvPr/>
        </p:nvSpPr>
        <p:spPr>
          <a:xfrm>
            <a:off x="7345850" y="-12701"/>
            <a:ext cx="4851879" cy="2298926"/>
          </a:xfrm>
          <a:custGeom>
            <a:avLst/>
            <a:gdLst>
              <a:gd name="connsiteX0" fmla="*/ 4844811 w 4851877"/>
              <a:gd name="connsiteY0" fmla="*/ 12701 h 2298926"/>
              <a:gd name="connsiteX1" fmla="*/ 2851985 w 4851877"/>
              <a:gd name="connsiteY1" fmla="*/ 12701 h 2298926"/>
              <a:gd name="connsiteX2" fmla="*/ 371430 w 4851877"/>
              <a:gd name="connsiteY2" fmla="*/ 1235832 h 2298926"/>
              <a:gd name="connsiteX3" fmla="*/ 72951 w 4851877"/>
              <a:gd name="connsiteY3" fmla="*/ 1977585 h 2298926"/>
              <a:gd name="connsiteX4" fmla="*/ 81842 w 4851877"/>
              <a:gd name="connsiteY4" fmla="*/ 1995367 h 2298926"/>
              <a:gd name="connsiteX5" fmla="*/ 851538 w 4851877"/>
              <a:gd name="connsiteY5" fmla="*/ 2210018 h 2298926"/>
              <a:gd name="connsiteX6" fmla="*/ 4844811 w 4851877"/>
              <a:gd name="connsiteY6" fmla="*/ 240054 h 2298926"/>
              <a:gd name="connsiteX7" fmla="*/ 4844811 w 4851877"/>
              <a:gd name="connsiteY7" fmla="*/ 12701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98926">
                <a:moveTo>
                  <a:pt x="4844811" y="12701"/>
                </a:moveTo>
                <a:lnTo>
                  <a:pt x="2851985" y="12701"/>
                </a:lnTo>
                <a:lnTo>
                  <a:pt x="371430" y="1235832"/>
                </a:lnTo>
                <a:cubicBezTo>
                  <a:pt x="371430" y="1235832"/>
                  <a:pt x="-163292" y="1500018"/>
                  <a:pt x="72951" y="1977585"/>
                </a:cubicBezTo>
                <a:lnTo>
                  <a:pt x="81842" y="1995367"/>
                </a:lnTo>
                <a:cubicBezTo>
                  <a:pt x="81842" y="1995367"/>
                  <a:pt x="316815" y="2472934"/>
                  <a:pt x="851538" y="2210018"/>
                </a:cubicBezTo>
                <a:lnTo>
                  <a:pt x="4844811" y="240054"/>
                </a:lnTo>
                <a:lnTo>
                  <a:pt x="4844811" y="12701"/>
                </a:lnTo>
                <a:close/>
              </a:path>
            </a:pathLst>
          </a:custGeom>
          <a:solidFill>
            <a:schemeClr val="accent1"/>
          </a:solidFill>
          <a:ln w="12700" cap="flat">
            <a:noFill/>
            <a:prstDash val="solid"/>
            <a:miter/>
          </a:ln>
        </p:spPr>
        <p:txBody>
          <a:bodyPr rtlCol="0" anchor="ctr"/>
          <a:lstStyle/>
          <a:p>
            <a:endParaRPr lang="ru-RU" sz="1800"/>
          </a:p>
        </p:txBody>
      </p:sp>
      <p:sp>
        <p:nvSpPr>
          <p:cNvPr id="47" name="Freeform: Shape 46">
            <a:extLst>
              <a:ext uri="{FF2B5EF4-FFF2-40B4-BE49-F238E27FC236}">
                <a16:creationId xmlns="" xmlns:a16="http://schemas.microsoft.com/office/drawing/2014/main" id="{5DCE3DA5-C000-4DAD-8FCD-9A285AB48C83}"/>
              </a:ext>
            </a:extLst>
          </p:cNvPr>
          <p:cNvSpPr/>
          <p:nvPr/>
        </p:nvSpPr>
        <p:spPr>
          <a:xfrm>
            <a:off x="9782306" y="458515"/>
            <a:ext cx="2413239" cy="2578354"/>
          </a:xfrm>
          <a:custGeom>
            <a:avLst/>
            <a:gdLst>
              <a:gd name="connsiteX0" fmla="*/ 2408354 w 2413237"/>
              <a:gd name="connsiteY0" fmla="*/ 12701 h 2578353"/>
              <a:gd name="connsiteX1" fmla="*/ 487924 w 2413237"/>
              <a:gd name="connsiteY1" fmla="*/ 960215 h 2578353"/>
              <a:gd name="connsiteX2" fmla="*/ 113238 w 2413237"/>
              <a:gd name="connsiteY2" fmla="*/ 2062683 h 2578353"/>
              <a:gd name="connsiteX3" fmla="*/ 127209 w 2413237"/>
              <a:gd name="connsiteY3" fmla="*/ 2090626 h 2578353"/>
              <a:gd name="connsiteX4" fmla="*/ 1229678 w 2413237"/>
              <a:gd name="connsiteY4" fmla="*/ 2465313 h 2578353"/>
              <a:gd name="connsiteX5" fmla="*/ 2408354 w 2413237"/>
              <a:gd name="connsiteY5" fmla="*/ 1883595 h 2578353"/>
              <a:gd name="connsiteX6" fmla="*/ 2408354 w 2413237"/>
              <a:gd name="connsiteY6" fmla="*/ 12701 h 2578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3">
                <a:moveTo>
                  <a:pt x="2408354" y="12701"/>
                </a:moveTo>
                <a:lnTo>
                  <a:pt x="487924" y="960215"/>
                </a:lnTo>
                <a:cubicBezTo>
                  <a:pt x="487924" y="960215"/>
                  <a:pt x="-250018" y="1324740"/>
                  <a:pt x="113238" y="2062683"/>
                </a:cubicBezTo>
                <a:lnTo>
                  <a:pt x="127209" y="2090626"/>
                </a:lnTo>
                <a:cubicBezTo>
                  <a:pt x="127209" y="2090626"/>
                  <a:pt x="491735" y="2828568"/>
                  <a:pt x="1229678" y="2465313"/>
                </a:cubicBezTo>
                <a:lnTo>
                  <a:pt x="2408354" y="1883595"/>
                </a:lnTo>
                <a:lnTo>
                  <a:pt x="2408354" y="12701"/>
                </a:lnTo>
                <a:close/>
              </a:path>
            </a:pathLst>
          </a:custGeom>
          <a:solidFill>
            <a:schemeClr val="accent3"/>
          </a:solidFill>
          <a:ln w="12700" cap="flat">
            <a:noFill/>
            <a:prstDash val="solid"/>
            <a:miter/>
          </a:ln>
        </p:spPr>
        <p:txBody>
          <a:bodyPr rtlCol="0" anchor="ctr"/>
          <a:lstStyle/>
          <a:p>
            <a:endParaRPr lang="ru-RU" sz="1800"/>
          </a:p>
        </p:txBody>
      </p:sp>
      <p:sp>
        <p:nvSpPr>
          <p:cNvPr id="45" name="Freeform: Shape 44">
            <a:extLst>
              <a:ext uri="{FF2B5EF4-FFF2-40B4-BE49-F238E27FC236}">
                <a16:creationId xmlns="" xmlns:a16="http://schemas.microsoft.com/office/drawing/2014/main" id="{EAE88C29-9AC8-4A6D-9141-98B2210C7466}"/>
              </a:ext>
            </a:extLst>
          </p:cNvPr>
          <p:cNvSpPr/>
          <p:nvPr/>
        </p:nvSpPr>
        <p:spPr>
          <a:xfrm>
            <a:off x="-12701" y="2355829"/>
            <a:ext cx="2857781" cy="2298926"/>
          </a:xfrm>
          <a:custGeom>
            <a:avLst/>
            <a:gdLst>
              <a:gd name="connsiteX0" fmla="*/ 2782844 w 2857781"/>
              <a:gd name="connsiteY0" fmla="*/ 306353 h 2298926"/>
              <a:gd name="connsiteX1" fmla="*/ 2013148 w 2857781"/>
              <a:gd name="connsiteY1" fmla="*/ 91702 h 2298926"/>
              <a:gd name="connsiteX2" fmla="*/ 12701 w 2857781"/>
              <a:gd name="connsiteY2" fmla="*/ 1078589 h 2298926"/>
              <a:gd name="connsiteX3" fmla="*/ 12701 w 2857781"/>
              <a:gd name="connsiteY3" fmla="*/ 2289019 h 2298926"/>
              <a:gd name="connsiteX4" fmla="*/ 2491985 w 2857781"/>
              <a:gd name="connsiteY4" fmla="*/ 1065888 h 2298926"/>
              <a:gd name="connsiteX5" fmla="*/ 2790465 w 2857781"/>
              <a:gd name="connsiteY5" fmla="*/ 324135 h 2298926"/>
              <a:gd name="connsiteX6" fmla="*/ 2782844 w 2857781"/>
              <a:gd name="connsiteY6" fmla="*/ 306353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781" h="2298926">
                <a:moveTo>
                  <a:pt x="2782844" y="306353"/>
                </a:moveTo>
                <a:cubicBezTo>
                  <a:pt x="2782844" y="306353"/>
                  <a:pt x="2547871" y="-171214"/>
                  <a:pt x="2013148" y="91702"/>
                </a:cubicBezTo>
                <a:lnTo>
                  <a:pt x="12701" y="1078589"/>
                </a:lnTo>
                <a:lnTo>
                  <a:pt x="12701" y="2289019"/>
                </a:lnTo>
                <a:lnTo>
                  <a:pt x="2491985" y="1065888"/>
                </a:lnTo>
                <a:cubicBezTo>
                  <a:pt x="2491985" y="1065888"/>
                  <a:pt x="3026708" y="801702"/>
                  <a:pt x="2790465" y="324135"/>
                </a:cubicBezTo>
                <a:lnTo>
                  <a:pt x="2782844" y="306353"/>
                </a:lnTo>
                <a:close/>
              </a:path>
            </a:pathLst>
          </a:custGeom>
          <a:solidFill>
            <a:schemeClr val="accent3"/>
          </a:solidFill>
          <a:ln w="12700" cap="flat">
            <a:noFill/>
            <a:prstDash val="solid"/>
            <a:miter/>
          </a:ln>
        </p:spPr>
        <p:txBody>
          <a:bodyPr rtlCol="0" anchor="ctr"/>
          <a:lstStyle/>
          <a:p>
            <a:endParaRPr lang="ru-RU" sz="1800"/>
          </a:p>
        </p:txBody>
      </p:sp>
      <p:sp>
        <p:nvSpPr>
          <p:cNvPr id="24" name="Oval 23">
            <a:extLst>
              <a:ext uri="{FF2B5EF4-FFF2-40B4-BE49-F238E27FC236}">
                <a16:creationId xmlns="" xmlns:a16="http://schemas.microsoft.com/office/drawing/2014/main" id="{7F8CA5B8-0BAD-4554-87FE-E0910E6CD5C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p>
        </p:txBody>
      </p:sp>
      <p:sp>
        <p:nvSpPr>
          <p:cNvPr id="25" name="Graphic 12">
            <a:extLst>
              <a:ext uri="{FF2B5EF4-FFF2-40B4-BE49-F238E27FC236}">
                <a16:creationId xmlns="" xmlns:a16="http://schemas.microsoft.com/office/drawing/2014/main" id="{12CBB0CF-5FCC-4507-BD7B-C02386D2A23C}"/>
              </a:ext>
            </a:extLst>
          </p:cNvPr>
          <p:cNvSpPr/>
          <p:nvPr userDrawn="1"/>
        </p:nvSpPr>
        <p:spPr>
          <a:xfrm>
            <a:off x="11334292" y="5787813"/>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sz="1800" dirty="0"/>
          </a:p>
        </p:txBody>
      </p:sp>
      <p:sp>
        <p:nvSpPr>
          <p:cNvPr id="2" name="Title 1">
            <a:extLst>
              <a:ext uri="{FF2B5EF4-FFF2-40B4-BE49-F238E27FC236}">
                <a16:creationId xmlns="" xmlns:a16="http://schemas.microsoft.com/office/drawing/2014/main" id="{0B9CB2BB-1ED9-489E-8AC7-2A8D8459E388}"/>
              </a:ext>
            </a:extLst>
          </p:cNvPr>
          <p:cNvSpPr>
            <a:spLocks noGrp="1"/>
          </p:cNvSpPr>
          <p:nvPr>
            <p:ph type="title" hasCustomPrompt="1"/>
          </p:nvPr>
        </p:nvSpPr>
        <p:spPr>
          <a:xfrm>
            <a:off x="838200" y="4349863"/>
            <a:ext cx="10515600" cy="782638"/>
          </a:xfrm>
        </p:spPr>
        <p:txBody>
          <a:bodyPr/>
          <a:lstStyle>
            <a:lvl1pPr algn="ctr">
              <a:defRPr>
                <a:solidFill>
                  <a:schemeClr val="bg1"/>
                </a:solidFill>
              </a:defRPr>
            </a:lvl1pPr>
          </a:lstStyle>
          <a:p>
            <a:r>
              <a:rPr lang="en-US" dirty="0"/>
              <a:t>BIG IMAGE</a:t>
            </a:r>
            <a:endParaRPr lang="ru-RU" dirty="0"/>
          </a:p>
        </p:txBody>
      </p:sp>
      <p:sp>
        <p:nvSpPr>
          <p:cNvPr id="6" name="Footer Placeholder 5">
            <a:extLst>
              <a:ext uri="{FF2B5EF4-FFF2-40B4-BE49-F238E27FC236}">
                <a16:creationId xmlns="" xmlns:a16="http://schemas.microsoft.com/office/drawing/2014/main" id="{FC208BCD-3B7E-49DF-8BF5-68AE9DD7D786}"/>
              </a:ext>
            </a:extLst>
          </p:cNvPr>
          <p:cNvSpPr>
            <a:spLocks noGrp="1"/>
          </p:cNvSpPr>
          <p:nvPr>
            <p:ph type="ftr" sz="quarter" idx="11"/>
          </p:nvPr>
        </p:nvSpPr>
        <p:spPr>
          <a:xfrm>
            <a:off x="812290" y="5797771"/>
            <a:ext cx="2388111"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pPr/>
              <a:t>‹#›</a:t>
            </a:fld>
            <a:endParaRPr lang="ru-RU" dirty="0"/>
          </a:p>
        </p:txBody>
      </p:sp>
      <p:sp>
        <p:nvSpPr>
          <p:cNvPr id="21" name="Text Placeholder 26">
            <a:extLst>
              <a:ext uri="{FF2B5EF4-FFF2-40B4-BE49-F238E27FC236}">
                <a16:creationId xmlns="" xmlns:a16="http://schemas.microsoft.com/office/drawing/2014/main" id="{78B29DA7-7E72-4576-8F68-91B70D11C8FD}"/>
              </a:ext>
            </a:extLst>
          </p:cNvPr>
          <p:cNvSpPr>
            <a:spLocks noGrp="1"/>
          </p:cNvSpPr>
          <p:nvPr>
            <p:ph type="body" sz="quarter" idx="16"/>
          </p:nvPr>
        </p:nvSpPr>
        <p:spPr>
          <a:xfrm>
            <a:off x="2412987" y="5718810"/>
            <a:ext cx="7366027" cy="946532"/>
          </a:xfrm>
        </p:spPr>
        <p:txBody>
          <a:bodyPr>
            <a:noAutofit/>
          </a:bodyPr>
          <a:lstStyle>
            <a:lvl1pPr marL="0" indent="0" algn="ctr">
              <a:buNone/>
              <a:defRPr sz="1800" b="1" i="0"/>
            </a:lvl1pPr>
            <a:lvl2pPr marL="457189" indent="0">
              <a:buNone/>
              <a:defRPr sz="1800" b="1" i="1"/>
            </a:lvl2pPr>
            <a:lvl3pPr marL="914377" indent="0">
              <a:buNone/>
              <a:defRPr sz="1800" b="1" i="1"/>
            </a:lvl3pPr>
            <a:lvl4pPr marL="1371566" indent="0">
              <a:buNone/>
              <a:defRPr sz="1800" b="1" i="1"/>
            </a:lvl4pPr>
            <a:lvl5pPr marL="1828754" indent="0">
              <a:buNone/>
              <a:defRPr sz="1800" b="1" i="1"/>
            </a:lvl5pPr>
          </a:lstStyle>
          <a:p>
            <a:pPr lvl="0"/>
            <a:r>
              <a:rPr lang="en-US"/>
              <a:t>Edit Master text styles</a:t>
            </a:r>
          </a:p>
        </p:txBody>
      </p:sp>
      <p:pic>
        <p:nvPicPr>
          <p:cNvPr id="22" name="Graphic 21">
            <a:extLst>
              <a:ext uri="{FF2B5EF4-FFF2-40B4-BE49-F238E27FC236}">
                <a16:creationId xmlns="" xmlns:a16="http://schemas.microsoft.com/office/drawing/2014/main" id="{B091E01B-B80B-4194-AC2B-41043EC597D2}"/>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4762500" y="5155441"/>
            <a:ext cx="2667000" cy="139903"/>
          </a:xfrm>
          <a:prstGeom prst="rect">
            <a:avLst/>
          </a:prstGeom>
        </p:spPr>
      </p:pic>
      <p:sp>
        <p:nvSpPr>
          <p:cNvPr id="40" name="Freeform: Shape 39">
            <a:extLst>
              <a:ext uri="{FF2B5EF4-FFF2-40B4-BE49-F238E27FC236}">
                <a16:creationId xmlns="" xmlns:a16="http://schemas.microsoft.com/office/drawing/2014/main" id="{FBE26926-54A6-49D3-95EA-F31F133A0E3B}"/>
              </a:ext>
            </a:extLst>
          </p:cNvPr>
          <p:cNvSpPr/>
          <p:nvPr/>
        </p:nvSpPr>
        <p:spPr>
          <a:xfrm>
            <a:off x="8826101" y="2044903"/>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sz="1800"/>
          </a:p>
        </p:txBody>
      </p:sp>
      <p:sp>
        <p:nvSpPr>
          <p:cNvPr id="41" name="Freeform: Shape 40">
            <a:extLst>
              <a:ext uri="{FF2B5EF4-FFF2-40B4-BE49-F238E27FC236}">
                <a16:creationId xmlns="" xmlns:a16="http://schemas.microsoft.com/office/drawing/2014/main" id="{C3AFCA09-1411-4603-AEED-DBD79C4BE2CA}"/>
              </a:ext>
            </a:extLst>
          </p:cNvPr>
          <p:cNvSpPr/>
          <p:nvPr/>
        </p:nvSpPr>
        <p:spPr>
          <a:xfrm>
            <a:off x="8810223" y="2029025"/>
            <a:ext cx="774776" cy="774776"/>
          </a:xfrm>
          <a:custGeom>
            <a:avLst/>
            <a:gdLst>
              <a:gd name="connsiteX0" fmla="*/ 388023 w 774776"/>
              <a:gd name="connsiteY0" fmla="*/ 766521 h 774776"/>
              <a:gd name="connsiteX1" fmla="*/ 9526 w 774776"/>
              <a:gd name="connsiteY1" fmla="*/ 388023 h 774776"/>
              <a:gd name="connsiteX2" fmla="*/ 388023 w 774776"/>
              <a:gd name="connsiteY2" fmla="*/ 9526 h 774776"/>
              <a:gd name="connsiteX3" fmla="*/ 766520 w 774776"/>
              <a:gd name="connsiteY3" fmla="*/ 388023 h 774776"/>
              <a:gd name="connsiteX4" fmla="*/ 388023 w 774776"/>
              <a:gd name="connsiteY4" fmla="*/ 766521 h 774776"/>
              <a:gd name="connsiteX5" fmla="*/ 388023 w 774776"/>
              <a:gd name="connsiteY5" fmla="*/ 48900 h 774776"/>
              <a:gd name="connsiteX6" fmla="*/ 47630 w 774776"/>
              <a:gd name="connsiteY6" fmla="*/ 389293 h 774776"/>
              <a:gd name="connsiteX7" fmla="*/ 388023 w 774776"/>
              <a:gd name="connsiteY7" fmla="*/ 729687 h 774776"/>
              <a:gd name="connsiteX8" fmla="*/ 728416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1"/>
                </a:moveTo>
                <a:cubicBezTo>
                  <a:pt x="179722" y="766521"/>
                  <a:pt x="9526" y="596324"/>
                  <a:pt x="9526" y="388023"/>
                </a:cubicBezTo>
                <a:cubicBezTo>
                  <a:pt x="9526" y="179723"/>
                  <a:pt x="179722" y="9526"/>
                  <a:pt x="388023" y="9526"/>
                </a:cubicBezTo>
                <a:cubicBezTo>
                  <a:pt x="596323" y="9526"/>
                  <a:pt x="766520" y="179723"/>
                  <a:pt x="766520" y="388023"/>
                </a:cubicBezTo>
                <a:cubicBezTo>
                  <a:pt x="766520" y="596324"/>
                  <a:pt x="596323" y="766521"/>
                  <a:pt x="388023" y="766521"/>
                </a:cubicBezTo>
                <a:close/>
                <a:moveTo>
                  <a:pt x="388023" y="48900"/>
                </a:moveTo>
                <a:cubicBezTo>
                  <a:pt x="200045" y="48900"/>
                  <a:pt x="47630" y="201315"/>
                  <a:pt x="47630" y="389293"/>
                </a:cubicBezTo>
                <a:cubicBezTo>
                  <a:pt x="47630" y="577272"/>
                  <a:pt x="200045" y="729687"/>
                  <a:pt x="388023" y="729687"/>
                </a:cubicBezTo>
                <a:cubicBezTo>
                  <a:pt x="576001" y="729687"/>
                  <a:pt x="728416" y="577272"/>
                  <a:pt x="728416" y="389293"/>
                </a:cubicBezTo>
                <a:cubicBezTo>
                  <a:pt x="728416" y="201315"/>
                  <a:pt x="576001" y="48900"/>
                  <a:pt x="388023" y="48900"/>
                </a:cubicBezTo>
                <a:close/>
              </a:path>
            </a:pathLst>
          </a:custGeom>
          <a:solidFill>
            <a:srgbClr val="FFFFFF"/>
          </a:solidFill>
          <a:ln w="9525" cap="flat">
            <a:noFill/>
            <a:prstDash val="solid"/>
            <a:miter/>
          </a:ln>
        </p:spPr>
        <p:txBody>
          <a:bodyPr rtlCol="0" anchor="ctr"/>
          <a:lstStyle/>
          <a:p>
            <a:endParaRPr lang="ru-RU" sz="1800"/>
          </a:p>
        </p:txBody>
      </p:sp>
      <p:sp>
        <p:nvSpPr>
          <p:cNvPr id="42" name="Freeform: Shape 41">
            <a:extLst>
              <a:ext uri="{FF2B5EF4-FFF2-40B4-BE49-F238E27FC236}">
                <a16:creationId xmlns="" xmlns:a16="http://schemas.microsoft.com/office/drawing/2014/main" id="{7E4E0103-B430-4F31-B26F-21E197A41135}"/>
              </a:ext>
            </a:extLst>
          </p:cNvPr>
          <p:cNvSpPr/>
          <p:nvPr/>
        </p:nvSpPr>
        <p:spPr>
          <a:xfrm>
            <a:off x="7329939" y="-9526"/>
            <a:ext cx="4864579" cy="2311628"/>
          </a:xfrm>
          <a:custGeom>
            <a:avLst/>
            <a:gdLst>
              <a:gd name="connsiteX0" fmla="*/ 2911080 w 4864578"/>
              <a:gd name="connsiteY0" fmla="*/ 9526 h 2311627"/>
              <a:gd name="connsiteX1" fmla="*/ 2824712 w 4864578"/>
              <a:gd name="connsiteY1" fmla="*/ 9526 h 2311627"/>
              <a:gd name="connsiteX2" fmla="*/ 378451 w 4864578"/>
              <a:gd name="connsiteY2" fmla="*/ 1216145 h 2311627"/>
              <a:gd name="connsiteX3" fmla="*/ 134587 w 4864578"/>
              <a:gd name="connsiteY3" fmla="*/ 1413014 h 2311627"/>
              <a:gd name="connsiteX4" fmla="*/ 71081 w 4864578"/>
              <a:gd name="connsiteY4" fmla="*/ 1983300 h 2311627"/>
              <a:gd name="connsiteX5" fmla="*/ 79972 w 4864578"/>
              <a:gd name="connsiteY5" fmla="*/ 2001082 h 2311627"/>
              <a:gd name="connsiteX6" fmla="*/ 270491 w 4864578"/>
              <a:gd name="connsiteY6" fmla="*/ 2214463 h 2311627"/>
              <a:gd name="connsiteX7" fmla="*/ 561349 w 4864578"/>
              <a:gd name="connsiteY7" fmla="*/ 2304642 h 2311627"/>
              <a:gd name="connsiteX8" fmla="*/ 875070 w 4864578"/>
              <a:gd name="connsiteY8" fmla="*/ 2223354 h 2311627"/>
              <a:gd name="connsiteX9" fmla="*/ 4860722 w 4864578"/>
              <a:gd name="connsiteY9" fmla="*/ 258470 h 2311627"/>
              <a:gd name="connsiteX10" fmla="*/ 4860722 w 4864578"/>
              <a:gd name="connsiteY10" fmla="*/ 216556 h 2311627"/>
              <a:gd name="connsiteX11" fmla="*/ 858558 w 4864578"/>
              <a:gd name="connsiteY11" fmla="*/ 2189061 h 2311627"/>
              <a:gd name="connsiteX12" fmla="*/ 293353 w 4864578"/>
              <a:gd name="connsiteY12" fmla="*/ 2182710 h 2311627"/>
              <a:gd name="connsiteX13" fmla="*/ 114265 w 4864578"/>
              <a:gd name="connsiteY13" fmla="*/ 1983300 h 2311627"/>
              <a:gd name="connsiteX14" fmla="*/ 105374 w 4864578"/>
              <a:gd name="connsiteY14" fmla="*/ 1965519 h 2311627"/>
              <a:gd name="connsiteX15" fmla="*/ 163800 w 4864578"/>
              <a:gd name="connsiteY15" fmla="*/ 1437147 h 2311627"/>
              <a:gd name="connsiteX16" fmla="*/ 396233 w 4864578"/>
              <a:gd name="connsiteY16" fmla="*/ 1249168 h 2311627"/>
              <a:gd name="connsiteX17" fmla="*/ 396233 w 4864578"/>
              <a:gd name="connsiteY17" fmla="*/ 1249168 h 2311627"/>
              <a:gd name="connsiteX18" fmla="*/ 2911080 w 4864578"/>
              <a:gd name="connsiteY18" fmla="*/ 9526 h 231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64578" h="2311627">
                <a:moveTo>
                  <a:pt x="2911080" y="9526"/>
                </a:moveTo>
                <a:lnTo>
                  <a:pt x="2824712" y="9526"/>
                </a:lnTo>
                <a:lnTo>
                  <a:pt x="378451" y="1216145"/>
                </a:lnTo>
                <a:cubicBezTo>
                  <a:pt x="373371" y="1218685"/>
                  <a:pt x="240007" y="1284732"/>
                  <a:pt x="134587" y="1413014"/>
                </a:cubicBezTo>
                <a:cubicBezTo>
                  <a:pt x="35518" y="1532406"/>
                  <a:pt x="-54662" y="1728005"/>
                  <a:pt x="71081" y="1983300"/>
                </a:cubicBezTo>
                <a:lnTo>
                  <a:pt x="79972" y="2001082"/>
                </a:lnTo>
                <a:cubicBezTo>
                  <a:pt x="82512" y="2006163"/>
                  <a:pt x="142208" y="2125554"/>
                  <a:pt x="270491" y="2214463"/>
                </a:cubicBezTo>
                <a:cubicBezTo>
                  <a:pt x="339077" y="2261458"/>
                  <a:pt x="436877" y="2304642"/>
                  <a:pt x="561349" y="2304642"/>
                </a:cubicBezTo>
                <a:cubicBezTo>
                  <a:pt x="651528" y="2304642"/>
                  <a:pt x="755678" y="2283050"/>
                  <a:pt x="875070" y="2223354"/>
                </a:cubicBezTo>
                <a:lnTo>
                  <a:pt x="4860722" y="258470"/>
                </a:lnTo>
                <a:lnTo>
                  <a:pt x="4860722" y="216556"/>
                </a:lnTo>
                <a:lnTo>
                  <a:pt x="858558" y="2189061"/>
                </a:lnTo>
                <a:cubicBezTo>
                  <a:pt x="643907" y="2294481"/>
                  <a:pt x="454659" y="2293211"/>
                  <a:pt x="293353" y="2182710"/>
                </a:cubicBezTo>
                <a:cubicBezTo>
                  <a:pt x="172691" y="2100152"/>
                  <a:pt x="114265" y="1984570"/>
                  <a:pt x="114265" y="1983300"/>
                </a:cubicBezTo>
                <a:lnTo>
                  <a:pt x="105374" y="1965519"/>
                </a:lnTo>
                <a:cubicBezTo>
                  <a:pt x="11385" y="1775000"/>
                  <a:pt x="30437" y="1597182"/>
                  <a:pt x="163800" y="1437147"/>
                </a:cubicBezTo>
                <a:cubicBezTo>
                  <a:pt x="264140" y="1315215"/>
                  <a:pt x="394963" y="1250438"/>
                  <a:pt x="396233" y="1249168"/>
                </a:cubicBezTo>
                <a:lnTo>
                  <a:pt x="396233" y="1249168"/>
                </a:lnTo>
                <a:lnTo>
                  <a:pt x="2911080" y="9526"/>
                </a:lnTo>
                <a:close/>
              </a:path>
            </a:pathLst>
          </a:custGeom>
          <a:solidFill>
            <a:schemeClr val="bg1"/>
          </a:solidFill>
          <a:ln w="9525" cap="flat">
            <a:noFill/>
            <a:prstDash val="solid"/>
            <a:miter/>
          </a:ln>
        </p:spPr>
        <p:txBody>
          <a:bodyPr rtlCol="0" anchor="ctr"/>
          <a:lstStyle/>
          <a:p>
            <a:endParaRPr lang="ru-RU" sz="1800"/>
          </a:p>
        </p:txBody>
      </p:sp>
      <p:sp>
        <p:nvSpPr>
          <p:cNvPr id="44" name="Freeform: Shape 43">
            <a:extLst>
              <a:ext uri="{FF2B5EF4-FFF2-40B4-BE49-F238E27FC236}">
                <a16:creationId xmlns="" xmlns:a16="http://schemas.microsoft.com/office/drawing/2014/main" id="{65525C01-736F-4E07-B20A-72ABE0F38C9F}"/>
              </a:ext>
            </a:extLst>
          </p:cNvPr>
          <p:cNvSpPr/>
          <p:nvPr/>
        </p:nvSpPr>
        <p:spPr>
          <a:xfrm>
            <a:off x="9766949" y="442639"/>
            <a:ext cx="2425939" cy="2603756"/>
          </a:xfrm>
          <a:custGeom>
            <a:avLst/>
            <a:gdLst>
              <a:gd name="connsiteX0" fmla="*/ 2423711 w 2425938"/>
              <a:gd name="connsiteY0" fmla="*/ 1877880 h 2603756"/>
              <a:gd name="connsiteX1" fmla="*/ 1236144 w 2425938"/>
              <a:gd name="connsiteY1" fmla="*/ 2463408 h 2603756"/>
              <a:gd name="connsiteX2" fmla="*/ 429615 w 2425938"/>
              <a:gd name="connsiteY2" fmla="*/ 2415143 h 2603756"/>
              <a:gd name="connsiteX3" fmla="*/ 160348 w 2425938"/>
              <a:gd name="connsiteY3" fmla="*/ 2097612 h 2603756"/>
              <a:gd name="connsiteX4" fmla="*/ 146377 w 2425938"/>
              <a:gd name="connsiteY4" fmla="*/ 2069669 h 2603756"/>
              <a:gd name="connsiteX5" fmla="*/ 194642 w 2425938"/>
              <a:gd name="connsiteY5" fmla="*/ 1263139 h 2603756"/>
              <a:gd name="connsiteX6" fmla="*/ 512173 w 2425938"/>
              <a:gd name="connsiteY6" fmla="*/ 993873 h 2603756"/>
              <a:gd name="connsiteX7" fmla="*/ 2423711 w 2425938"/>
              <a:gd name="connsiteY7" fmla="*/ 51440 h 2603756"/>
              <a:gd name="connsiteX8" fmla="*/ 2423711 w 2425938"/>
              <a:gd name="connsiteY8" fmla="*/ 9526 h 2603756"/>
              <a:gd name="connsiteX9" fmla="*/ 494391 w 2425938"/>
              <a:gd name="connsiteY9" fmla="*/ 960850 h 2603756"/>
              <a:gd name="connsiteX10" fmla="*/ 164159 w 2425938"/>
              <a:gd name="connsiteY10" fmla="*/ 1240277 h 2603756"/>
              <a:gd name="connsiteX11" fmla="*/ 112083 w 2425938"/>
              <a:gd name="connsiteY11" fmla="*/ 2088721 h 2603756"/>
              <a:gd name="connsiteX12" fmla="*/ 126055 w 2425938"/>
              <a:gd name="connsiteY12" fmla="*/ 2116664 h 2603756"/>
              <a:gd name="connsiteX13" fmla="*/ 405483 w 2425938"/>
              <a:gd name="connsiteY13" fmla="*/ 2446896 h 2603756"/>
              <a:gd name="connsiteX14" fmla="*/ 851296 w 2425938"/>
              <a:gd name="connsiteY14" fmla="*/ 2601851 h 2603756"/>
              <a:gd name="connsiteX15" fmla="*/ 1252656 w 2425938"/>
              <a:gd name="connsiteY15" fmla="*/ 2498971 h 2603756"/>
              <a:gd name="connsiteX16" fmla="*/ 2422441 w 2425938"/>
              <a:gd name="connsiteY16" fmla="*/ 1922334 h 2603756"/>
              <a:gd name="connsiteX17" fmla="*/ 2422441 w 2425938"/>
              <a:gd name="connsiteY17" fmla="*/ 1877880 h 260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25938" h="2603756">
                <a:moveTo>
                  <a:pt x="2423711" y="1877880"/>
                </a:moveTo>
                <a:lnTo>
                  <a:pt x="1236144" y="2463408"/>
                </a:lnTo>
                <a:cubicBezTo>
                  <a:pt x="937665" y="2610742"/>
                  <a:pt x="665858" y="2594231"/>
                  <a:pt x="429615" y="2415143"/>
                </a:cubicBezTo>
                <a:cubicBezTo>
                  <a:pt x="251797" y="2280510"/>
                  <a:pt x="160348" y="2098882"/>
                  <a:pt x="160348" y="2097612"/>
                </a:cubicBezTo>
                <a:lnTo>
                  <a:pt x="146377" y="2069669"/>
                </a:lnTo>
                <a:cubicBezTo>
                  <a:pt x="-957" y="1771190"/>
                  <a:pt x="15554" y="1499383"/>
                  <a:pt x="194642" y="1263139"/>
                </a:cubicBezTo>
                <a:cubicBezTo>
                  <a:pt x="329275" y="1085322"/>
                  <a:pt x="509632" y="995143"/>
                  <a:pt x="512173" y="993873"/>
                </a:cubicBezTo>
                <a:lnTo>
                  <a:pt x="2423711" y="51440"/>
                </a:lnTo>
                <a:lnTo>
                  <a:pt x="2423711" y="9526"/>
                </a:lnTo>
                <a:lnTo>
                  <a:pt x="494391" y="960850"/>
                </a:lnTo>
                <a:cubicBezTo>
                  <a:pt x="486770" y="964660"/>
                  <a:pt x="303873" y="1056109"/>
                  <a:pt x="164159" y="1240277"/>
                </a:cubicBezTo>
                <a:cubicBezTo>
                  <a:pt x="34606" y="1411744"/>
                  <a:pt x="-80976" y="1697522"/>
                  <a:pt x="112083" y="2088721"/>
                </a:cubicBezTo>
                <a:lnTo>
                  <a:pt x="126055" y="2116664"/>
                </a:lnTo>
                <a:cubicBezTo>
                  <a:pt x="129865" y="2124284"/>
                  <a:pt x="221315" y="2307182"/>
                  <a:pt x="405483" y="2446896"/>
                </a:cubicBezTo>
                <a:cubicBezTo>
                  <a:pt x="510903" y="2526914"/>
                  <a:pt x="660778" y="2601851"/>
                  <a:pt x="851296" y="2601851"/>
                </a:cubicBezTo>
                <a:cubicBezTo>
                  <a:pt x="969418" y="2601851"/>
                  <a:pt x="1104052" y="2572638"/>
                  <a:pt x="1252656" y="2498971"/>
                </a:cubicBezTo>
                <a:lnTo>
                  <a:pt x="2422441" y="1922334"/>
                </a:lnTo>
                <a:lnTo>
                  <a:pt x="2422441" y="1877880"/>
                </a:lnTo>
                <a:close/>
              </a:path>
            </a:pathLst>
          </a:custGeom>
          <a:solidFill>
            <a:schemeClr val="bg1"/>
          </a:solidFill>
          <a:ln w="9525" cap="flat">
            <a:noFill/>
            <a:prstDash val="solid"/>
            <a:miter/>
          </a:ln>
        </p:spPr>
        <p:txBody>
          <a:bodyPr rtlCol="0" anchor="ctr"/>
          <a:lstStyle/>
          <a:p>
            <a:endParaRPr lang="ru-RU" sz="1800"/>
          </a:p>
        </p:txBody>
      </p:sp>
      <p:sp>
        <p:nvSpPr>
          <p:cNvPr id="48" name="Freeform: Shape 47">
            <a:extLst>
              <a:ext uri="{FF2B5EF4-FFF2-40B4-BE49-F238E27FC236}">
                <a16:creationId xmlns="" xmlns:a16="http://schemas.microsoft.com/office/drawing/2014/main" id="{49472789-B79C-464F-9D88-E51F8B5062D3}"/>
              </a:ext>
            </a:extLst>
          </p:cNvPr>
          <p:cNvSpPr/>
          <p:nvPr userDrawn="1"/>
        </p:nvSpPr>
        <p:spPr>
          <a:xfrm>
            <a:off x="-9526" y="2340318"/>
            <a:ext cx="2870483" cy="2540250"/>
          </a:xfrm>
          <a:custGeom>
            <a:avLst/>
            <a:gdLst>
              <a:gd name="connsiteX0" fmla="*/ 2481189 w 2870482"/>
              <a:gd name="connsiteY0" fmla="*/ 1064887 h 2540250"/>
              <a:gd name="connsiteX1" fmla="*/ 1678470 w 2870482"/>
              <a:gd name="connsiteY1" fmla="*/ 1461166 h 2540250"/>
              <a:gd name="connsiteX2" fmla="*/ 1406664 w 2870482"/>
              <a:gd name="connsiteY2" fmla="*/ 1448465 h 2540250"/>
              <a:gd name="connsiteX3" fmla="*/ 9526 w 2870482"/>
              <a:gd name="connsiteY3" fmla="*/ 2136873 h 2540250"/>
              <a:gd name="connsiteX4" fmla="*/ 9526 w 2870482"/>
              <a:gd name="connsiteY4" fmla="*/ 2531882 h 2540250"/>
              <a:gd name="connsiteX5" fmla="*/ 1564159 w 2870482"/>
              <a:gd name="connsiteY5" fmla="*/ 1765996 h 2540250"/>
              <a:gd name="connsiteX6" fmla="*/ 1708953 w 2870482"/>
              <a:gd name="connsiteY6" fmla="*/ 1500540 h 2540250"/>
              <a:gd name="connsiteX7" fmla="*/ 1706413 w 2870482"/>
              <a:gd name="connsiteY7" fmla="*/ 1494189 h 2540250"/>
              <a:gd name="connsiteX8" fmla="*/ 1703873 w 2870482"/>
              <a:gd name="connsiteY8" fmla="*/ 1490379 h 2540250"/>
              <a:gd name="connsiteX9" fmla="*/ 2498971 w 2870482"/>
              <a:gd name="connsiteY9" fmla="*/ 1097910 h 2540250"/>
              <a:gd name="connsiteX10" fmla="*/ 2806341 w 2870482"/>
              <a:gd name="connsiteY10" fmla="*/ 330755 h 2540250"/>
              <a:gd name="connsiteX11" fmla="*/ 2797450 w 2870482"/>
              <a:gd name="connsiteY11" fmla="*/ 312973 h 2540250"/>
              <a:gd name="connsiteX12" fmla="*/ 2002352 w 2870482"/>
              <a:gd name="connsiteY12" fmla="*/ 90701 h 2540250"/>
              <a:gd name="connsiteX13" fmla="*/ 9526 w 2870482"/>
              <a:gd name="connsiteY13" fmla="*/ 1073778 h 2540250"/>
              <a:gd name="connsiteX14" fmla="*/ 9526 w 2870482"/>
              <a:gd name="connsiteY14" fmla="*/ 1115692 h 2540250"/>
              <a:gd name="connsiteX15" fmla="*/ 2017594 w 2870482"/>
              <a:gd name="connsiteY15" fmla="*/ 124994 h 2540250"/>
              <a:gd name="connsiteX16" fmla="*/ 2582799 w 2870482"/>
              <a:gd name="connsiteY16" fmla="*/ 131345 h 2540250"/>
              <a:gd name="connsiteX17" fmla="*/ 2761887 w 2870482"/>
              <a:gd name="connsiteY17" fmla="*/ 330755 h 2540250"/>
              <a:gd name="connsiteX18" fmla="*/ 2770778 w 2870482"/>
              <a:gd name="connsiteY18" fmla="*/ 348536 h 2540250"/>
              <a:gd name="connsiteX19" fmla="*/ 2712352 w 2870482"/>
              <a:gd name="connsiteY19" fmla="*/ 876908 h 2540250"/>
              <a:gd name="connsiteX20" fmla="*/ 2481189 w 2870482"/>
              <a:gd name="connsiteY20" fmla="*/ 1064887 h 254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70482" h="2540250">
                <a:moveTo>
                  <a:pt x="2481189" y="1064887"/>
                </a:moveTo>
                <a:lnTo>
                  <a:pt x="1678470" y="1461166"/>
                </a:lnTo>
                <a:cubicBezTo>
                  <a:pt x="1640366" y="1423062"/>
                  <a:pt x="1556538" y="1374797"/>
                  <a:pt x="1406664" y="1448465"/>
                </a:cubicBezTo>
                <a:lnTo>
                  <a:pt x="9526" y="2136873"/>
                </a:lnTo>
                <a:lnTo>
                  <a:pt x="9526" y="2531882"/>
                </a:lnTo>
                <a:lnTo>
                  <a:pt x="1564159" y="1765996"/>
                </a:lnTo>
                <a:cubicBezTo>
                  <a:pt x="1564159" y="1765996"/>
                  <a:pt x="1785161" y="1656765"/>
                  <a:pt x="1708953" y="1500540"/>
                </a:cubicBezTo>
                <a:lnTo>
                  <a:pt x="1706413" y="1494189"/>
                </a:lnTo>
                <a:cubicBezTo>
                  <a:pt x="1706413" y="1494189"/>
                  <a:pt x="1705143" y="1492919"/>
                  <a:pt x="1703873" y="1490379"/>
                </a:cubicBezTo>
                <a:lnTo>
                  <a:pt x="2498971" y="1097910"/>
                </a:lnTo>
                <a:cubicBezTo>
                  <a:pt x="2504051" y="1095370"/>
                  <a:pt x="3047665" y="819753"/>
                  <a:pt x="2806341" y="330755"/>
                </a:cubicBezTo>
                <a:lnTo>
                  <a:pt x="2797450" y="312973"/>
                </a:lnTo>
                <a:cubicBezTo>
                  <a:pt x="2794910" y="307892"/>
                  <a:pt x="2547236" y="-178566"/>
                  <a:pt x="2002352" y="90701"/>
                </a:cubicBezTo>
                <a:lnTo>
                  <a:pt x="9526" y="1073778"/>
                </a:lnTo>
                <a:lnTo>
                  <a:pt x="9526" y="1115692"/>
                </a:lnTo>
                <a:lnTo>
                  <a:pt x="2017594" y="124994"/>
                </a:lnTo>
                <a:cubicBezTo>
                  <a:pt x="2232245" y="19574"/>
                  <a:pt x="2421493" y="20844"/>
                  <a:pt x="2582799" y="131345"/>
                </a:cubicBezTo>
                <a:cubicBezTo>
                  <a:pt x="2703461" y="213903"/>
                  <a:pt x="2761887" y="329484"/>
                  <a:pt x="2761887" y="330755"/>
                </a:cubicBezTo>
                <a:lnTo>
                  <a:pt x="2770778" y="348536"/>
                </a:lnTo>
                <a:cubicBezTo>
                  <a:pt x="2864767" y="539055"/>
                  <a:pt x="2845715" y="716873"/>
                  <a:pt x="2712352" y="876908"/>
                </a:cubicBezTo>
                <a:cubicBezTo>
                  <a:pt x="2613282" y="998840"/>
                  <a:pt x="2482459" y="1063617"/>
                  <a:pt x="2481189" y="1064887"/>
                </a:cubicBezTo>
                <a:close/>
              </a:path>
            </a:pathLst>
          </a:custGeom>
          <a:solidFill>
            <a:schemeClr val="bg1"/>
          </a:solidFill>
          <a:ln w="9525" cap="flat">
            <a:noFill/>
            <a:prstDash val="solid"/>
            <a:miter/>
          </a:ln>
        </p:spPr>
        <p:txBody>
          <a:bodyPr rtlCol="0" anchor="ctr"/>
          <a:lstStyle/>
          <a:p>
            <a:endParaRPr lang="ru-RU" sz="1800" dirty="0"/>
          </a:p>
        </p:txBody>
      </p:sp>
    </p:spTree>
    <p:extLst>
      <p:ext uri="{BB962C8B-B14F-4D97-AF65-F5344CB8AC3E}">
        <p14:creationId xmlns:p14="http://schemas.microsoft.com/office/powerpoint/2010/main" val="1682840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Manual">
    <p:bg>
      <p:bgPr>
        <a:solidFill>
          <a:schemeClr val="bg1"/>
        </a:solidFill>
        <a:effectLst/>
      </p:bgPr>
    </p:bg>
    <p:spTree>
      <p:nvGrpSpPr>
        <p:cNvPr id="1" name=""/>
        <p:cNvGrpSpPr/>
        <p:nvPr/>
      </p:nvGrpSpPr>
      <p:grpSpPr>
        <a:xfrm>
          <a:off x="0" y="0"/>
          <a:ext cx="0" cy="0"/>
          <a:chOff x="0" y="0"/>
          <a:chExt cx="0" cy="0"/>
        </a:xfrm>
      </p:grpSpPr>
      <p:sp>
        <p:nvSpPr>
          <p:cNvPr id="16" name="object 17">
            <a:extLst>
              <a:ext uri="{FF2B5EF4-FFF2-40B4-BE49-F238E27FC236}">
                <a16:creationId xmlns="" xmlns:a16="http://schemas.microsoft.com/office/drawing/2014/main" id="{08DF48F8-E600-4115-B11D-096CA1BA678B}"/>
              </a:ext>
            </a:extLst>
          </p:cNvPr>
          <p:cNvSpPr txBox="1">
            <a:spLocks noGrp="1"/>
          </p:cNvSpPr>
          <p:nvPr>
            <p:ph type="title" idx="4294967295"/>
          </p:nvPr>
        </p:nvSpPr>
        <p:spPr>
          <a:xfrm>
            <a:off x="907961" y="336820"/>
            <a:ext cx="6822440" cy="689932"/>
          </a:xfrm>
          <a:prstGeom prst="rect">
            <a:avLst/>
          </a:prstGeom>
        </p:spPr>
        <p:txBody>
          <a:bodyPr vert="horz" wrap="square" lIns="0" tIns="12700" rIns="0" bIns="0" rtlCol="0">
            <a:spAutoFit/>
          </a:bodyPr>
          <a:lstStyle>
            <a:lvl1pPr marL="16933">
              <a:lnSpc>
                <a:spcPct val="100000"/>
              </a:lnSpc>
              <a:spcBef>
                <a:spcPts val="133"/>
              </a:spcBef>
              <a:defRPr/>
            </a:lvl1pPr>
          </a:lstStyle>
          <a:p>
            <a:pPr marL="12700">
              <a:lnSpc>
                <a:spcPct val="100000"/>
              </a:lnSpc>
              <a:spcBef>
                <a:spcPts val="100"/>
              </a:spcBef>
            </a:pPr>
            <a:r>
              <a:rPr lang="en-US" spc="51" dirty="0">
                <a:gradFill>
                  <a:gsLst>
                    <a:gs pos="0">
                      <a:schemeClr val="accent1"/>
                    </a:gs>
                    <a:gs pos="100000">
                      <a:schemeClr val="accent3"/>
                    </a:gs>
                  </a:gsLst>
                  <a:lin ang="0" scaled="1"/>
                </a:gradFill>
              </a:rPr>
              <a:t>Click to edit Master title style</a:t>
            </a:r>
            <a:endParaRPr spc="75" dirty="0">
              <a:gradFill>
                <a:gsLst>
                  <a:gs pos="0">
                    <a:schemeClr val="accent1"/>
                  </a:gs>
                  <a:gs pos="100000">
                    <a:schemeClr val="accent3"/>
                  </a:gs>
                </a:gsLst>
                <a:lin ang="0" scaled="1"/>
              </a:gradFill>
            </a:endParaRPr>
          </a:p>
        </p:txBody>
      </p:sp>
      <p:sp>
        <p:nvSpPr>
          <p:cNvPr id="26" name="Text Placeholder 24">
            <a:extLst>
              <a:ext uri="{FF2B5EF4-FFF2-40B4-BE49-F238E27FC236}">
                <a16:creationId xmlns="" xmlns:a16="http://schemas.microsoft.com/office/drawing/2014/main" id="{C8BBE7AC-17E7-4828-A40C-39EED5284E6D}"/>
              </a:ext>
            </a:extLst>
          </p:cNvPr>
          <p:cNvSpPr>
            <a:spLocks noGrp="1"/>
          </p:cNvSpPr>
          <p:nvPr>
            <p:ph type="body" sz="quarter" idx="11"/>
          </p:nvPr>
        </p:nvSpPr>
        <p:spPr>
          <a:xfrm>
            <a:off x="1144302" y="1587789"/>
            <a:ext cx="3618891" cy="800100"/>
          </a:xfrm>
        </p:spPr>
        <p:txBody>
          <a:bodyPr>
            <a:normAutofit/>
          </a:bodyPr>
          <a:lstStyle>
            <a:lvl1pPr marL="0" indent="0">
              <a:buNone/>
              <a:defRPr sz="2500" b="1">
                <a:solidFill>
                  <a:schemeClr val="accent3"/>
                </a:solidFill>
                <a:latin typeface="+mj-lt"/>
              </a:defRPr>
            </a:lvl1pPr>
          </a:lstStyle>
          <a:p>
            <a:pPr lvl="0"/>
            <a:r>
              <a:rPr lang="en-US" dirty="0"/>
              <a:t>Edit Master text styles</a:t>
            </a:r>
          </a:p>
        </p:txBody>
      </p:sp>
      <p:pic>
        <p:nvPicPr>
          <p:cNvPr id="30" name="Graphic 29">
            <a:extLst>
              <a:ext uri="{FF2B5EF4-FFF2-40B4-BE49-F238E27FC236}">
                <a16:creationId xmlns="" xmlns:a16="http://schemas.microsoft.com/office/drawing/2014/main" id="{5D6D846C-2E00-4DBE-8D21-F41F20DD359A}"/>
              </a:ext>
            </a:extLst>
          </p:cNvPr>
          <p:cNvPicPr>
            <a:picLocks/>
          </p:cNvPicPr>
          <p:nvPr userDrawn="1"/>
        </p:nvPicPr>
        <p:blipFill>
          <a:blip r:embed="rId2">
            <a:extLst>
              <a:ext uri="{96DAC541-7B7A-43D3-8B79-37D633B846F1}">
                <asvg:svgBlip xmlns="" xmlns:asvg="http://schemas.microsoft.com/office/drawing/2016/SVG/main" r:embed="rId3"/>
              </a:ext>
            </a:extLst>
          </a:blip>
          <a:stretch>
            <a:fillRect/>
          </a:stretch>
        </p:blipFill>
        <p:spPr>
          <a:xfrm>
            <a:off x="907961" y="1436589"/>
            <a:ext cx="6840000" cy="151200"/>
          </a:xfrm>
          <a:prstGeom prst="rect">
            <a:avLst/>
          </a:prstGeom>
        </p:spPr>
      </p:pic>
    </p:spTree>
    <p:extLst>
      <p:ext uri="{BB962C8B-B14F-4D97-AF65-F5344CB8AC3E}">
        <p14:creationId xmlns:p14="http://schemas.microsoft.com/office/powerpoint/2010/main" val="123942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ru-RU"/>
              <a:t>MM.DD.20XX</a:t>
            </a:r>
            <a:endParaRPr lang="ru-RU" dirty="0"/>
          </a:p>
        </p:txBody>
      </p:sp>
      <p:sp>
        <p:nvSpPr>
          <p:cNvPr id="5" name="Footer Placeholder 4"/>
          <p:cNvSpPr>
            <a:spLocks noGrp="1"/>
          </p:cNvSpPr>
          <p:nvPr>
            <p:ph type="ftr" sz="quarter" idx="11"/>
          </p:nvPr>
        </p:nvSpPr>
        <p:spPr/>
        <p:txBody>
          <a:bodyPr/>
          <a:lstStyle/>
          <a:p>
            <a:r>
              <a:rPr lang="en-US"/>
              <a:t>ADD A FOOTER</a:t>
            </a:r>
            <a:endParaRPr lang="ru-RU" dirty="0"/>
          </a:p>
        </p:txBody>
      </p:sp>
      <p:sp>
        <p:nvSpPr>
          <p:cNvPr id="6" name="Slide Number Placeholder 5"/>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1437457916"/>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48" name="Oval 47">
            <a:extLst>
              <a:ext uri="{FF2B5EF4-FFF2-40B4-BE49-F238E27FC236}">
                <a16:creationId xmlns=""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p>
        </p:txBody>
      </p:sp>
      <p:sp>
        <p:nvSpPr>
          <p:cNvPr id="49" name="Graphic 12">
            <a:extLst>
              <a:ext uri="{FF2B5EF4-FFF2-40B4-BE49-F238E27FC236}">
                <a16:creationId xmlns="" xmlns:a16="http://schemas.microsoft.com/office/drawing/2014/main" id="{6139C5E6-5A04-4458-8EF9-628BFBA73A92}"/>
              </a:ext>
            </a:extLst>
          </p:cNvPr>
          <p:cNvSpPr/>
          <p:nvPr userDrawn="1"/>
        </p:nvSpPr>
        <p:spPr>
          <a:xfrm>
            <a:off x="11334292" y="5787813"/>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sz="1800" dirty="0"/>
          </a:p>
        </p:txBody>
      </p:sp>
      <p:sp>
        <p:nvSpPr>
          <p:cNvPr id="2" name="Title 1">
            <a:extLst>
              <a:ext uri="{FF2B5EF4-FFF2-40B4-BE49-F238E27FC236}">
                <a16:creationId xmlns="" xmlns:a16="http://schemas.microsoft.com/office/drawing/2014/main" id="{81053F33-9837-4E9F-8D29-24A800D841E9}"/>
              </a:ext>
            </a:extLst>
          </p:cNvPr>
          <p:cNvSpPr>
            <a:spLocks noGrp="1"/>
          </p:cNvSpPr>
          <p:nvPr>
            <p:ph type="title" hasCustomPrompt="1"/>
          </p:nvPr>
        </p:nvSpPr>
        <p:spPr>
          <a:xfrm>
            <a:off x="778561" y="2459713"/>
            <a:ext cx="4395259" cy="676275"/>
          </a:xfrm>
        </p:spPr>
        <p:txBody>
          <a:bodyPr anchor="b">
            <a:normAutofit/>
          </a:bodyPr>
          <a:lstStyle>
            <a:lvl1pPr algn="l">
              <a:defRPr sz="4000"/>
            </a:lvl1pPr>
          </a:lstStyle>
          <a:p>
            <a:r>
              <a:rPr lang="en-US" dirty="0"/>
              <a:t>EMPTY SLIDE</a:t>
            </a:r>
            <a:endParaRPr lang="ru-RU" dirty="0"/>
          </a:p>
        </p:txBody>
      </p:sp>
      <p:sp>
        <p:nvSpPr>
          <p:cNvPr id="4" name="Date Placeholder 3">
            <a:extLst>
              <a:ext uri="{FF2B5EF4-FFF2-40B4-BE49-F238E27FC236}">
                <a16:creationId xmlns=""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 xmlns:a16="http://schemas.microsoft.com/office/drawing/2014/main" id="{79230F82-FE68-4450-98DF-5D29369AEE76}"/>
              </a:ext>
            </a:extLst>
          </p:cNvPr>
          <p:cNvSpPr>
            <a:spLocks noGrp="1"/>
          </p:cNvSpPr>
          <p:nvPr>
            <p:ph type="ftr" sz="quarter" idx="11"/>
          </p:nvPr>
        </p:nvSpPr>
        <p:spPr>
          <a:xfrm>
            <a:off x="812291" y="5797771"/>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pPr/>
              <a:t>‹#›</a:t>
            </a:fld>
            <a:endParaRPr lang="ru-RU" dirty="0"/>
          </a:p>
        </p:txBody>
      </p:sp>
      <p:sp>
        <p:nvSpPr>
          <p:cNvPr id="17" name="Text Placeholder 26">
            <a:extLst>
              <a:ext uri="{FF2B5EF4-FFF2-40B4-BE49-F238E27FC236}">
                <a16:creationId xmlns="" xmlns:a16="http://schemas.microsoft.com/office/drawing/2014/main" id="{C990C5BD-BC2C-4822-AA4E-446B77052F23}"/>
              </a:ext>
            </a:extLst>
          </p:cNvPr>
          <p:cNvSpPr>
            <a:spLocks noGrp="1"/>
          </p:cNvSpPr>
          <p:nvPr>
            <p:ph type="body" sz="quarter" idx="16"/>
          </p:nvPr>
        </p:nvSpPr>
        <p:spPr>
          <a:xfrm>
            <a:off x="814125" y="3577313"/>
            <a:ext cx="4395259" cy="1588247"/>
          </a:xfrm>
        </p:spPr>
        <p:txBody>
          <a:bodyPr>
            <a:noAutofit/>
          </a:bodyPr>
          <a:lstStyle>
            <a:lvl1pPr marL="0" indent="0" algn="l">
              <a:buNone/>
              <a:defRPr sz="1800" b="1" i="0"/>
            </a:lvl1pPr>
            <a:lvl2pPr marL="457189" indent="0">
              <a:buNone/>
              <a:defRPr sz="1800" b="1" i="1"/>
            </a:lvl2pPr>
            <a:lvl3pPr marL="914377" indent="0">
              <a:buNone/>
              <a:defRPr sz="1800" b="1" i="1"/>
            </a:lvl3pPr>
            <a:lvl4pPr marL="1371566" indent="0">
              <a:buNone/>
              <a:defRPr sz="1800" b="1" i="1"/>
            </a:lvl4pPr>
            <a:lvl5pPr marL="1828754" indent="0">
              <a:buNone/>
              <a:defRPr sz="1800" b="1" i="1"/>
            </a:lvl5pPr>
          </a:lstStyle>
          <a:p>
            <a:pPr lvl="0"/>
            <a:r>
              <a:rPr lang="en-US"/>
              <a:t>Edit Master text styles</a:t>
            </a:r>
          </a:p>
        </p:txBody>
      </p:sp>
      <p:grpSp>
        <p:nvGrpSpPr>
          <p:cNvPr id="41" name="Graphic 39">
            <a:extLst>
              <a:ext uri="{FF2B5EF4-FFF2-40B4-BE49-F238E27FC236}">
                <a16:creationId xmlns=""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sz="1800" dirty="0"/>
            </a:p>
          </p:txBody>
        </p:sp>
        <p:sp>
          <p:nvSpPr>
            <p:cNvPr id="43" name="Freeform: Shape 42">
              <a:extLst>
                <a:ext uri="{FF2B5EF4-FFF2-40B4-BE49-F238E27FC236}">
                  <a16:creationId xmlns=""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sz="1800" dirty="0"/>
            </a:p>
          </p:txBody>
        </p:sp>
        <p:sp>
          <p:nvSpPr>
            <p:cNvPr id="44" name="Freeform: Shape 43">
              <a:extLst>
                <a:ext uri="{FF2B5EF4-FFF2-40B4-BE49-F238E27FC236}">
                  <a16:creationId xmlns=""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sz="1800" dirty="0"/>
            </a:p>
          </p:txBody>
        </p:sp>
        <p:sp>
          <p:nvSpPr>
            <p:cNvPr id="45" name="Freeform: Shape 44">
              <a:extLst>
                <a:ext uri="{FF2B5EF4-FFF2-40B4-BE49-F238E27FC236}">
                  <a16:creationId xmlns=""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sz="1800" dirty="0"/>
            </a:p>
          </p:txBody>
        </p:sp>
        <p:sp>
          <p:nvSpPr>
            <p:cNvPr id="46" name="Freeform: Shape 45">
              <a:extLst>
                <a:ext uri="{FF2B5EF4-FFF2-40B4-BE49-F238E27FC236}">
                  <a16:creationId xmlns=""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sz="1800" dirty="0"/>
            </a:p>
          </p:txBody>
        </p:sp>
        <p:sp>
          <p:nvSpPr>
            <p:cNvPr id="47" name="Freeform: Shape 46">
              <a:extLst>
                <a:ext uri="{FF2B5EF4-FFF2-40B4-BE49-F238E27FC236}">
                  <a16:creationId xmlns=""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sz="1800" dirty="0"/>
            </a:p>
          </p:txBody>
        </p:sp>
      </p:grpSp>
      <p:sp>
        <p:nvSpPr>
          <p:cNvPr id="3" name="Graphic 50">
            <a:extLst>
              <a:ext uri="{FF2B5EF4-FFF2-40B4-BE49-F238E27FC236}">
                <a16:creationId xmlns="" xmlns:a16="http://schemas.microsoft.com/office/drawing/2014/main" id="{7D96E2FC-1127-4D15-9814-8A012AF97BC9}"/>
              </a:ext>
            </a:extLst>
          </p:cNvPr>
          <p:cNvSpPr/>
          <p:nvPr/>
        </p:nvSpPr>
        <p:spPr>
          <a:xfrm>
            <a:off x="894428" y="3258223"/>
            <a:ext cx="2973891" cy="165305"/>
          </a:xfrm>
          <a:custGeom>
            <a:avLst/>
            <a:gdLst>
              <a:gd name="connsiteX0" fmla="*/ 2914974 w 2973890"/>
              <a:gd name="connsiteY0" fmla="*/ 159367 h 165304"/>
              <a:gd name="connsiteX1" fmla="*/ 70199 w 2973890"/>
              <a:gd name="connsiteY1" fmla="*/ 159367 h 165304"/>
              <a:gd name="connsiteX2" fmla="*/ 8816 w 2973890"/>
              <a:gd name="connsiteY2" fmla="*/ 84344 h 165304"/>
              <a:gd name="connsiteX3" fmla="*/ 8816 w 2973890"/>
              <a:gd name="connsiteY3" fmla="*/ 84344 h 165304"/>
              <a:gd name="connsiteX4" fmla="*/ 70199 w 2973890"/>
              <a:gd name="connsiteY4" fmla="*/ 10593 h 165304"/>
              <a:gd name="connsiteX5" fmla="*/ 2913916 w 2973890"/>
              <a:gd name="connsiteY5" fmla="*/ 10593 h 165304"/>
              <a:gd name="connsiteX6" fmla="*/ 2975298 w 2973890"/>
              <a:gd name="connsiteY6" fmla="*/ 84344 h 165304"/>
              <a:gd name="connsiteX7" fmla="*/ 2975298 w 2973890"/>
              <a:gd name="connsiteY7" fmla="*/ 84344 h 165304"/>
              <a:gd name="connsiteX8" fmla="*/ 2914974 w 2973890"/>
              <a:gd name="connsiteY8" fmla="*/ 159367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3890" h="165304">
                <a:moveTo>
                  <a:pt x="2914974" y="159367"/>
                </a:moveTo>
                <a:lnTo>
                  <a:pt x="70199" y="159367"/>
                </a:lnTo>
                <a:cubicBezTo>
                  <a:pt x="36333" y="159367"/>
                  <a:pt x="8816" y="125034"/>
                  <a:pt x="8816" y="84344"/>
                </a:cubicBezTo>
                <a:lnTo>
                  <a:pt x="8816" y="84344"/>
                </a:lnTo>
                <a:cubicBezTo>
                  <a:pt x="8816" y="43654"/>
                  <a:pt x="36333" y="10593"/>
                  <a:pt x="70199" y="10593"/>
                </a:cubicBezTo>
                <a:lnTo>
                  <a:pt x="2913916" y="10593"/>
                </a:lnTo>
                <a:cubicBezTo>
                  <a:pt x="2947782" y="10593"/>
                  <a:pt x="2975298" y="43654"/>
                  <a:pt x="2975298" y="84344"/>
                </a:cubicBezTo>
                <a:lnTo>
                  <a:pt x="2975298" y="84344"/>
                </a:lnTo>
                <a:cubicBezTo>
                  <a:pt x="2976357" y="125034"/>
                  <a:pt x="2948840" y="159367"/>
                  <a:pt x="2914974" y="159367"/>
                </a:cubicBezTo>
                <a:close/>
              </a:path>
            </a:pathLst>
          </a:custGeom>
          <a:gradFill>
            <a:gsLst>
              <a:gs pos="0">
                <a:schemeClr val="accent1"/>
              </a:gs>
              <a:gs pos="100000">
                <a:schemeClr val="accent3"/>
              </a:gs>
            </a:gsLst>
            <a:lin ang="0" scaled="1"/>
          </a:gradFill>
          <a:ln w="10580" cap="flat">
            <a:noFill/>
            <a:prstDash val="solid"/>
            <a:miter/>
          </a:ln>
        </p:spPr>
        <p:txBody>
          <a:bodyPr rtlCol="0" anchor="ctr"/>
          <a:lstStyle/>
          <a:p>
            <a:endParaRPr lang="ru-RU" sz="1800" dirty="0"/>
          </a:p>
        </p:txBody>
      </p:sp>
    </p:spTree>
    <p:extLst>
      <p:ext uri="{BB962C8B-B14F-4D97-AF65-F5344CB8AC3E}">
        <p14:creationId xmlns:p14="http://schemas.microsoft.com/office/powerpoint/2010/main" val="4236564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ru-RU"/>
              <a:t>MM.DD.20XX</a:t>
            </a:r>
            <a:endParaRPr lang="ru-RU" dirty="0"/>
          </a:p>
        </p:txBody>
      </p:sp>
      <p:sp>
        <p:nvSpPr>
          <p:cNvPr id="5" name="Footer Placeholder 4"/>
          <p:cNvSpPr>
            <a:spLocks noGrp="1"/>
          </p:cNvSpPr>
          <p:nvPr>
            <p:ph type="ftr" sz="quarter" idx="11"/>
          </p:nvPr>
        </p:nvSpPr>
        <p:spPr/>
        <p:txBody>
          <a:bodyPr/>
          <a:lstStyle/>
          <a:p>
            <a:r>
              <a:rPr lang="en-US"/>
              <a:t>ADD A FOOTER</a:t>
            </a:r>
            <a:endParaRPr lang="ru-RU" dirty="0"/>
          </a:p>
        </p:txBody>
      </p:sp>
      <p:sp>
        <p:nvSpPr>
          <p:cNvPr id="6" name="Slide Number Placeholder 5"/>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1903835943"/>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ru-RU"/>
              <a:t>MM.DD.20XX</a:t>
            </a:r>
            <a:endParaRPr lang="ru-RU" dirty="0"/>
          </a:p>
        </p:txBody>
      </p:sp>
      <p:sp>
        <p:nvSpPr>
          <p:cNvPr id="6" name="Footer Placeholder 5"/>
          <p:cNvSpPr>
            <a:spLocks noGrp="1"/>
          </p:cNvSpPr>
          <p:nvPr>
            <p:ph type="ftr" sz="quarter" idx="11"/>
          </p:nvPr>
        </p:nvSpPr>
        <p:spPr/>
        <p:txBody>
          <a:bodyPr/>
          <a:lstStyle/>
          <a:p>
            <a:r>
              <a:rPr lang="en-US"/>
              <a:t>ADD A FOOTER</a:t>
            </a:r>
            <a:endParaRPr lang="ru-RU" dirty="0"/>
          </a:p>
        </p:txBody>
      </p:sp>
      <p:sp>
        <p:nvSpPr>
          <p:cNvPr id="7" name="Slide Number Placeholder 6"/>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3561580892"/>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ru-RU"/>
              <a:t>MM.DD.20XX</a:t>
            </a:r>
            <a:endParaRPr lang="ru-RU" dirty="0"/>
          </a:p>
        </p:txBody>
      </p:sp>
      <p:sp>
        <p:nvSpPr>
          <p:cNvPr id="8" name="Footer Placeholder 7"/>
          <p:cNvSpPr>
            <a:spLocks noGrp="1"/>
          </p:cNvSpPr>
          <p:nvPr>
            <p:ph type="ftr" sz="quarter" idx="11"/>
          </p:nvPr>
        </p:nvSpPr>
        <p:spPr/>
        <p:txBody>
          <a:bodyPr/>
          <a:lstStyle/>
          <a:p>
            <a:r>
              <a:rPr lang="en-US"/>
              <a:t>ADD A FOOTER</a:t>
            </a:r>
            <a:endParaRPr lang="ru-RU" dirty="0"/>
          </a:p>
        </p:txBody>
      </p:sp>
      <p:sp>
        <p:nvSpPr>
          <p:cNvPr id="9" name="Slide Number Placeholder 8"/>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687810723"/>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ru-RU"/>
              <a:t>MM.DD.20XX</a:t>
            </a:r>
            <a:endParaRPr lang="ru-RU" dirty="0"/>
          </a:p>
        </p:txBody>
      </p:sp>
      <p:sp>
        <p:nvSpPr>
          <p:cNvPr id="4" name="Footer Placeholder 3"/>
          <p:cNvSpPr>
            <a:spLocks noGrp="1"/>
          </p:cNvSpPr>
          <p:nvPr>
            <p:ph type="ftr" sz="quarter" idx="11"/>
          </p:nvPr>
        </p:nvSpPr>
        <p:spPr/>
        <p:txBody>
          <a:bodyPr/>
          <a:lstStyle/>
          <a:p>
            <a:r>
              <a:rPr lang="en-US"/>
              <a:t>ADD A FOOTER</a:t>
            </a:r>
            <a:endParaRPr lang="ru-RU" dirty="0"/>
          </a:p>
        </p:txBody>
      </p:sp>
      <p:sp>
        <p:nvSpPr>
          <p:cNvPr id="5" name="Slide Number Placeholder 4"/>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1470216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ru-RU"/>
              <a:t>MM.DD.20XX</a:t>
            </a:r>
            <a:endParaRPr lang="ru-RU" dirty="0"/>
          </a:p>
        </p:txBody>
      </p:sp>
      <p:sp>
        <p:nvSpPr>
          <p:cNvPr id="3" name="Footer Placeholder 2"/>
          <p:cNvSpPr>
            <a:spLocks noGrp="1"/>
          </p:cNvSpPr>
          <p:nvPr>
            <p:ph type="ftr" sz="quarter" idx="11"/>
          </p:nvPr>
        </p:nvSpPr>
        <p:spPr/>
        <p:txBody>
          <a:bodyPr/>
          <a:lstStyle/>
          <a:p>
            <a:r>
              <a:rPr lang="en-US"/>
              <a:t>ADD A FOOTER</a:t>
            </a:r>
            <a:endParaRPr lang="ru-RU" dirty="0"/>
          </a:p>
        </p:txBody>
      </p:sp>
      <p:sp>
        <p:nvSpPr>
          <p:cNvPr id="4" name="Slide Number Placeholder 3"/>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51146479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ru-RU"/>
              <a:t>MM.DD.20XX</a:t>
            </a:r>
            <a:endParaRPr lang="ru-RU" dirty="0"/>
          </a:p>
        </p:txBody>
      </p:sp>
      <p:sp>
        <p:nvSpPr>
          <p:cNvPr id="6" name="Footer Placeholder 5"/>
          <p:cNvSpPr>
            <a:spLocks noGrp="1"/>
          </p:cNvSpPr>
          <p:nvPr>
            <p:ph type="ftr" sz="quarter" idx="11"/>
          </p:nvPr>
        </p:nvSpPr>
        <p:spPr/>
        <p:txBody>
          <a:bodyPr/>
          <a:lstStyle/>
          <a:p>
            <a:r>
              <a:rPr lang="en-US"/>
              <a:t>ADD A FOOTER</a:t>
            </a:r>
            <a:endParaRPr lang="ru-RU" dirty="0"/>
          </a:p>
        </p:txBody>
      </p:sp>
      <p:sp>
        <p:nvSpPr>
          <p:cNvPr id="7" name="Slide Number Placeholder 6"/>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154603210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ru-RU"/>
              <a:t>MM.DD.20XX</a:t>
            </a:r>
            <a:endParaRPr lang="ru-RU" dirty="0"/>
          </a:p>
        </p:txBody>
      </p:sp>
      <p:sp>
        <p:nvSpPr>
          <p:cNvPr id="6" name="Footer Placeholder 5"/>
          <p:cNvSpPr>
            <a:spLocks noGrp="1"/>
          </p:cNvSpPr>
          <p:nvPr>
            <p:ph type="ftr" sz="quarter" idx="11"/>
          </p:nvPr>
        </p:nvSpPr>
        <p:spPr/>
        <p:txBody>
          <a:bodyPr/>
          <a:lstStyle/>
          <a:p>
            <a:r>
              <a:rPr lang="en-US"/>
              <a:t>ADD A FOOTER</a:t>
            </a:r>
            <a:endParaRPr lang="ru-RU" dirty="0"/>
          </a:p>
        </p:txBody>
      </p:sp>
      <p:sp>
        <p:nvSpPr>
          <p:cNvPr id="7" name="Slide Number Placeholder 6"/>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3612425029"/>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ru-RU"/>
              <a:t>MM.DD.20XX</a:t>
            </a:r>
            <a:endParaRPr lang="ru-RU"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ADD A FOOTER</a:t>
            </a:r>
            <a:endParaRPr lang="ru-RU"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55791182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8" r:id="rId17"/>
    <p:sldLayoutId id="2147483709" r:id="rId18"/>
    <p:sldLayoutId id="2147483712" r:id="rId19"/>
    <p:sldLayoutId id="2147483664" r:id="rId20"/>
  </p:sldLayoutIdLst>
  <p:hf hd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572" userDrawn="1">
          <p15:clr>
            <a:srgbClr val="F26B43"/>
          </p15:clr>
        </p15:guide>
        <p15:guide id="2" pos="575" userDrawn="1">
          <p15:clr>
            <a:srgbClr val="F26B43"/>
          </p15:clr>
        </p15:guide>
        <p15:guide id="3" pos="7107" userDrawn="1">
          <p15:clr>
            <a:srgbClr val="F26B43"/>
          </p15:clr>
        </p15:guide>
        <p15:guide id="4" orient="horz" pos="3748" userDrawn="1">
          <p15:clr>
            <a:srgbClr val="F26B43"/>
          </p15:clr>
        </p15:guide>
        <p15:guide id="5" pos="4407" userDrawn="1">
          <p15:clr>
            <a:srgbClr val="F26B43"/>
          </p15:clr>
        </p15:guide>
        <p15:guide id="6" pos="3273" userDrawn="1">
          <p15:clr>
            <a:srgbClr val="F26B43"/>
          </p15:clr>
        </p15:guide>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hyperlink" Target="http://www.imoa.info/index.php" TargetMode="External"/><Relationship Id="rId2" Type="http://schemas.openxmlformats.org/officeDocument/2006/relationships/hyperlink" Target="http://www.stainlessteel-world.net/" TargetMode="External"/><Relationship Id="rId1" Type="http://schemas.openxmlformats.org/officeDocument/2006/relationships/slideLayout" Target="../slideLayouts/slideLayout17.xml"/><Relationship Id="rId4" Type="http://schemas.openxmlformats.org/officeDocument/2006/relationships/hyperlink" Target="https://roskill.com/product/molybdenum/"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3" Type="http://schemas.openxmlformats.org/officeDocument/2006/relationships/hyperlink" Target="mailto:terry@ttpsquared.com" TargetMode="External"/><Relationship Id="rId2" Type="http://schemas.openxmlformats.org/officeDocument/2006/relationships/hyperlink" Target="https://www.vanadiumprice.com/" TargetMode="Externa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2" Type="http://schemas.openxmlformats.org/officeDocument/2006/relationships/hyperlink" Target="http://prometia.eu/msp-refram" TargetMode="External"/><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64C9CC-E38A-467A-8F1C-459375F5EDFF}"/>
              </a:ext>
            </a:extLst>
          </p:cNvPr>
          <p:cNvSpPr>
            <a:spLocks noGrp="1"/>
          </p:cNvSpPr>
          <p:nvPr>
            <p:ph type="title"/>
          </p:nvPr>
        </p:nvSpPr>
        <p:spPr>
          <a:xfrm>
            <a:off x="2178327" y="286638"/>
            <a:ext cx="2852359" cy="1124373"/>
          </a:xfrm>
        </p:spPr>
        <p:txBody>
          <a:bodyPr/>
          <a:lstStyle/>
          <a:p>
            <a:pPr algn="ctr"/>
            <a:r>
              <a:rPr lang="en-US" sz="3600" b="1" dirty="0"/>
              <a:t>WELCOME TO</a:t>
            </a:r>
            <a:endParaRPr lang="ru-RU" sz="3600" b="1" dirty="0"/>
          </a:p>
        </p:txBody>
      </p:sp>
      <p:pic>
        <p:nvPicPr>
          <p:cNvPr id="23" name="Picture 22">
            <a:extLst>
              <a:ext uri="{FF2B5EF4-FFF2-40B4-BE49-F238E27FC236}">
                <a16:creationId xmlns="" xmlns:a16="http://schemas.microsoft.com/office/drawing/2014/main" id="{E165C5A8-4B3C-4E80-8DEC-D6B9756490FA}"/>
              </a:ext>
            </a:extLst>
          </p:cNvPr>
          <p:cNvPicPr>
            <a:picLocks noChangeAspect="1"/>
          </p:cNvPicPr>
          <p:nvPr/>
        </p:nvPicPr>
        <p:blipFill>
          <a:blip r:embed="rId2"/>
          <a:stretch>
            <a:fillRect/>
          </a:stretch>
        </p:blipFill>
        <p:spPr>
          <a:xfrm>
            <a:off x="1596382" y="1122221"/>
            <a:ext cx="4016247" cy="1914411"/>
          </a:xfrm>
          <a:prstGeom prst="rect">
            <a:avLst/>
          </a:prstGeom>
        </p:spPr>
      </p:pic>
      <p:sp>
        <p:nvSpPr>
          <p:cNvPr id="25" name="Title 1">
            <a:extLst>
              <a:ext uri="{FF2B5EF4-FFF2-40B4-BE49-F238E27FC236}">
                <a16:creationId xmlns="" xmlns:a16="http://schemas.microsoft.com/office/drawing/2014/main" id="{F59574F2-7902-478C-87E6-62A8A7A38FCB}"/>
              </a:ext>
            </a:extLst>
          </p:cNvPr>
          <p:cNvSpPr txBox="1">
            <a:spLocks/>
          </p:cNvSpPr>
          <p:nvPr/>
        </p:nvSpPr>
        <p:spPr>
          <a:xfrm>
            <a:off x="1528666" y="3171860"/>
            <a:ext cx="4083964" cy="1091682"/>
          </a:xfrm>
          <a:prstGeom prst="rect">
            <a:avLst/>
          </a:prstGeom>
        </p:spPr>
        <p:txBody>
          <a:bodyPr vert="horz" lIns="91440" tIns="45720" rIns="91440" bIns="45720" rtlCol="0" anchor="ctr">
            <a:noAutofit/>
          </a:bodyPr>
          <a:lstStyle>
            <a:lvl1pPr algn="l" defTabSz="914377"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i="1" dirty="0">
                <a:solidFill>
                  <a:srgbClr val="0070C0"/>
                </a:solidFill>
              </a:rPr>
              <a:t>CONFERENCE 2018</a:t>
            </a:r>
          </a:p>
        </p:txBody>
      </p:sp>
      <p:sp>
        <p:nvSpPr>
          <p:cNvPr id="26" name="Subtitle 2">
            <a:extLst>
              <a:ext uri="{FF2B5EF4-FFF2-40B4-BE49-F238E27FC236}">
                <a16:creationId xmlns="" xmlns:a16="http://schemas.microsoft.com/office/drawing/2014/main" id="{85B33630-AC1D-4587-AC2B-FD085633657F}"/>
              </a:ext>
            </a:extLst>
          </p:cNvPr>
          <p:cNvSpPr txBox="1">
            <a:spLocks/>
          </p:cNvSpPr>
          <p:nvPr/>
        </p:nvSpPr>
        <p:spPr>
          <a:xfrm>
            <a:off x="1257359" y="4067110"/>
            <a:ext cx="4626578" cy="1091682"/>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pPr>
            <a:r>
              <a:rPr lang="en-US" b="1" dirty="0">
                <a:solidFill>
                  <a:schemeClr val="tx1">
                    <a:lumMod val="65000"/>
                    <a:lumOff val="35000"/>
                  </a:schemeClr>
                </a:solidFill>
              </a:rPr>
              <a:t>OVERVIEW OF </a:t>
            </a:r>
          </a:p>
          <a:p>
            <a:pPr marL="0" indent="0" algn="ctr">
              <a:lnSpc>
                <a:spcPct val="100000"/>
              </a:lnSpc>
              <a:buNone/>
            </a:pPr>
            <a:r>
              <a:rPr lang="en-US" b="1" dirty="0">
                <a:solidFill>
                  <a:schemeClr val="tx1">
                    <a:lumMod val="65000"/>
                    <a:lumOff val="35000"/>
                  </a:schemeClr>
                </a:solidFill>
              </a:rPr>
              <a:t>INDIAN NOBLE FERRO ALLOYS</a:t>
            </a:r>
          </a:p>
        </p:txBody>
      </p:sp>
      <p:sp>
        <p:nvSpPr>
          <p:cNvPr id="31" name="TextBox 30">
            <a:extLst>
              <a:ext uri="{FF2B5EF4-FFF2-40B4-BE49-F238E27FC236}">
                <a16:creationId xmlns="" xmlns:a16="http://schemas.microsoft.com/office/drawing/2014/main" id="{13F5DE86-86CC-4AE7-BD92-3A93651D1C94}"/>
              </a:ext>
            </a:extLst>
          </p:cNvPr>
          <p:cNvSpPr txBox="1"/>
          <p:nvPr/>
        </p:nvSpPr>
        <p:spPr>
          <a:xfrm>
            <a:off x="8780106" y="1846170"/>
            <a:ext cx="1600200" cy="369332"/>
          </a:xfrm>
          <a:prstGeom prst="rect">
            <a:avLst/>
          </a:prstGeom>
          <a:noFill/>
        </p:spPr>
        <p:txBody>
          <a:bodyPr wrap="square" rtlCol="0">
            <a:spAutoFit/>
          </a:bodyPr>
          <a:lstStyle/>
          <a:p>
            <a:r>
              <a:rPr lang="en-US" i="1" u="sng" dirty="0">
                <a:latin typeface="+mj-lt"/>
                <a:ea typeface="Adobe Fan Heiti Std B" panose="020B0700000000000000" pitchFamily="34" charset="-128"/>
              </a:rPr>
              <a:t>PRESENTED BY </a:t>
            </a:r>
          </a:p>
        </p:txBody>
      </p:sp>
      <p:sp>
        <p:nvSpPr>
          <p:cNvPr id="32" name="TextBox 31">
            <a:extLst>
              <a:ext uri="{FF2B5EF4-FFF2-40B4-BE49-F238E27FC236}">
                <a16:creationId xmlns="" xmlns:a16="http://schemas.microsoft.com/office/drawing/2014/main" id="{6779FFB5-7B2D-46B4-AD83-D9BF43723148}"/>
              </a:ext>
            </a:extLst>
          </p:cNvPr>
          <p:cNvSpPr txBox="1"/>
          <p:nvPr/>
        </p:nvSpPr>
        <p:spPr>
          <a:xfrm>
            <a:off x="1394538" y="5620858"/>
            <a:ext cx="4166896" cy="523220"/>
          </a:xfrm>
          <a:prstGeom prst="rect">
            <a:avLst/>
          </a:prstGeom>
          <a:noFill/>
        </p:spPr>
        <p:txBody>
          <a:bodyPr wrap="square" rtlCol="0">
            <a:spAutoFit/>
          </a:bodyPr>
          <a:lstStyle/>
          <a:p>
            <a:pPr algn="ctr"/>
            <a:r>
              <a:rPr lang="en-US" sz="2800" b="1" dirty="0"/>
              <a:t>UDAYAN GUTGUTIA</a:t>
            </a:r>
          </a:p>
        </p:txBody>
      </p:sp>
      <p:pic>
        <p:nvPicPr>
          <p:cNvPr id="33" name="Picture 2" descr="C:\Users\Lenovo\Desktop\Team Logo.JPG">
            <a:extLst>
              <a:ext uri="{FF2B5EF4-FFF2-40B4-BE49-F238E27FC236}">
                <a16:creationId xmlns="" xmlns:a16="http://schemas.microsoft.com/office/drawing/2014/main" id="{14915E87-6CBD-491E-85FA-EEF05AEBDC4C}"/>
              </a:ext>
            </a:extLst>
          </p:cNvPr>
          <p:cNvPicPr>
            <a:picLocks noChangeAspect="1" noChangeArrowheads="1"/>
          </p:cNvPicPr>
          <p:nvPr/>
        </p:nvPicPr>
        <p:blipFill>
          <a:blip r:embed="rId3"/>
          <a:srcRect/>
          <a:stretch>
            <a:fillRect/>
          </a:stretch>
        </p:blipFill>
        <p:spPr bwMode="auto">
          <a:xfrm>
            <a:off x="7784063" y="2441632"/>
            <a:ext cx="3603171" cy="1274768"/>
          </a:xfrm>
          <a:prstGeom prst="rect">
            <a:avLst/>
          </a:prstGeom>
          <a:noFill/>
        </p:spPr>
      </p:pic>
      <p:sp>
        <p:nvSpPr>
          <p:cNvPr id="34" name="TextBox 33">
            <a:extLst>
              <a:ext uri="{FF2B5EF4-FFF2-40B4-BE49-F238E27FC236}">
                <a16:creationId xmlns="" xmlns:a16="http://schemas.microsoft.com/office/drawing/2014/main" id="{DECDE14A-E95B-42FE-9C9F-3EA56E85D297}"/>
              </a:ext>
            </a:extLst>
          </p:cNvPr>
          <p:cNvSpPr txBox="1"/>
          <p:nvPr/>
        </p:nvSpPr>
        <p:spPr>
          <a:xfrm>
            <a:off x="2851668" y="5175580"/>
            <a:ext cx="1240232" cy="400110"/>
          </a:xfrm>
          <a:prstGeom prst="rect">
            <a:avLst/>
          </a:prstGeom>
          <a:noFill/>
        </p:spPr>
        <p:txBody>
          <a:bodyPr wrap="square" rtlCol="0">
            <a:spAutoFit/>
          </a:bodyPr>
          <a:lstStyle/>
          <a:p>
            <a:pPr algn="ctr"/>
            <a:r>
              <a:rPr lang="en-US" sz="2000" b="1" i="1" u="sng" dirty="0">
                <a:latin typeface="+mj-lt"/>
                <a:ea typeface="Adobe Fan Heiti Std B" panose="020B0700000000000000" pitchFamily="34" charset="-128"/>
              </a:rPr>
              <a:t>SPEAKER</a:t>
            </a:r>
          </a:p>
        </p:txBody>
      </p:sp>
    </p:spTree>
    <p:extLst>
      <p:ext uri="{BB962C8B-B14F-4D97-AF65-F5344CB8AC3E}">
        <p14:creationId xmlns:p14="http://schemas.microsoft.com/office/powerpoint/2010/main" val="1650012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39155-1F5E-4F48-B50E-F00D8FC535D9}"/>
              </a:ext>
            </a:extLst>
          </p:cNvPr>
          <p:cNvSpPr>
            <a:spLocks noGrp="1"/>
          </p:cNvSpPr>
          <p:nvPr>
            <p:ph type="title"/>
          </p:nvPr>
        </p:nvSpPr>
        <p:spPr>
          <a:xfrm>
            <a:off x="378822" y="382907"/>
            <a:ext cx="10851062" cy="676275"/>
          </a:xfrm>
        </p:spPr>
        <p:txBody>
          <a:bodyPr>
            <a:noAutofit/>
          </a:bodyPr>
          <a:lstStyle/>
          <a:p>
            <a:r>
              <a:rPr lang="en-US" sz="3200" b="1" dirty="0">
                <a:effectLst>
                  <a:outerShdw blurRad="38100" dist="38100" dir="2700000" algn="tl">
                    <a:srgbClr val="000000">
                      <a:alpha val="43137"/>
                    </a:srgbClr>
                  </a:outerShdw>
                </a:effectLst>
              </a:rPr>
              <a:t>DOWNFALL OF MOLY DEMAND IN INDIA DUE TO GLOBAL CRISIS</a:t>
            </a:r>
          </a:p>
        </p:txBody>
      </p:sp>
      <p:graphicFrame>
        <p:nvGraphicFramePr>
          <p:cNvPr id="8" name="Chart 7">
            <a:extLst>
              <a:ext uri="{FF2B5EF4-FFF2-40B4-BE49-F238E27FC236}">
                <a16:creationId xmlns="" xmlns:a16="http://schemas.microsoft.com/office/drawing/2014/main" id="{70ECB2FB-B640-442D-AC96-4651FF058490}"/>
              </a:ext>
            </a:extLst>
          </p:cNvPr>
          <p:cNvGraphicFramePr/>
          <p:nvPr>
            <p:extLst>
              <p:ext uri="{D42A27DB-BD31-4B8C-83A1-F6EECF244321}">
                <p14:modId xmlns:p14="http://schemas.microsoft.com/office/powerpoint/2010/main" val="1996357638"/>
              </p:ext>
            </p:extLst>
          </p:nvPr>
        </p:nvGraphicFramePr>
        <p:xfrm>
          <a:off x="2301382" y="1401702"/>
          <a:ext cx="7589238" cy="259553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a:extLst>
              <a:ext uri="{FF2B5EF4-FFF2-40B4-BE49-F238E27FC236}">
                <a16:creationId xmlns="" xmlns:a16="http://schemas.microsoft.com/office/drawing/2014/main" id="{83CF735D-E57F-48EC-8237-63BB1895DC4A}"/>
              </a:ext>
            </a:extLst>
          </p:cNvPr>
          <p:cNvGraphicFramePr>
            <a:graphicFrameLocks noGrp="1"/>
          </p:cNvGraphicFramePr>
          <p:nvPr>
            <p:extLst>
              <p:ext uri="{D42A27DB-BD31-4B8C-83A1-F6EECF244321}">
                <p14:modId xmlns:p14="http://schemas.microsoft.com/office/powerpoint/2010/main" val="4037361319"/>
              </p:ext>
            </p:extLst>
          </p:nvPr>
        </p:nvGraphicFramePr>
        <p:xfrm>
          <a:off x="2368494" y="4531485"/>
          <a:ext cx="7455013" cy="1957512"/>
        </p:xfrm>
        <a:graphic>
          <a:graphicData uri="http://schemas.openxmlformats.org/drawingml/2006/table">
            <a:tbl>
              <a:tblPr firstRow="1" firstCol="1" bandRow="1">
                <a:tableStyleId>{3B4B98B0-60AC-42C2-AFA5-B58CD77FA1E5}</a:tableStyleId>
              </a:tblPr>
              <a:tblGrid>
                <a:gridCol w="1079016">
                  <a:extLst>
                    <a:ext uri="{9D8B030D-6E8A-4147-A177-3AD203B41FA5}">
                      <a16:colId xmlns="" xmlns:a16="http://schemas.microsoft.com/office/drawing/2014/main" val="384676920"/>
                    </a:ext>
                  </a:extLst>
                </a:gridCol>
                <a:gridCol w="1053324">
                  <a:extLst>
                    <a:ext uri="{9D8B030D-6E8A-4147-A177-3AD203B41FA5}">
                      <a16:colId xmlns="" xmlns:a16="http://schemas.microsoft.com/office/drawing/2014/main" val="3056024931"/>
                    </a:ext>
                  </a:extLst>
                </a:gridCol>
                <a:gridCol w="986372">
                  <a:extLst>
                    <a:ext uri="{9D8B030D-6E8A-4147-A177-3AD203B41FA5}">
                      <a16:colId xmlns="" xmlns:a16="http://schemas.microsoft.com/office/drawing/2014/main" val="1347680827"/>
                    </a:ext>
                  </a:extLst>
                </a:gridCol>
                <a:gridCol w="1223039">
                  <a:extLst>
                    <a:ext uri="{9D8B030D-6E8A-4147-A177-3AD203B41FA5}">
                      <a16:colId xmlns="" xmlns:a16="http://schemas.microsoft.com/office/drawing/2014/main" val="2730235069"/>
                    </a:ext>
                  </a:extLst>
                </a:gridCol>
                <a:gridCol w="1037754">
                  <a:extLst>
                    <a:ext uri="{9D8B030D-6E8A-4147-A177-3AD203B41FA5}">
                      <a16:colId xmlns="" xmlns:a16="http://schemas.microsoft.com/office/drawing/2014/main" val="1973172446"/>
                    </a:ext>
                  </a:extLst>
                </a:gridCol>
                <a:gridCol w="1037754">
                  <a:extLst>
                    <a:ext uri="{9D8B030D-6E8A-4147-A177-3AD203B41FA5}">
                      <a16:colId xmlns="" xmlns:a16="http://schemas.microsoft.com/office/drawing/2014/main" val="17247881"/>
                    </a:ext>
                  </a:extLst>
                </a:gridCol>
                <a:gridCol w="1037754">
                  <a:extLst>
                    <a:ext uri="{9D8B030D-6E8A-4147-A177-3AD203B41FA5}">
                      <a16:colId xmlns="" xmlns:a16="http://schemas.microsoft.com/office/drawing/2014/main" val="1533585469"/>
                    </a:ext>
                  </a:extLst>
                </a:gridCol>
              </a:tblGrid>
              <a:tr h="277181">
                <a:tc>
                  <a:txBody>
                    <a:bodyPr/>
                    <a:lstStyle/>
                    <a:p>
                      <a:pPr algn="ctr">
                        <a:lnSpc>
                          <a:spcPct val="115000"/>
                        </a:lnSpc>
                        <a:spcAft>
                          <a:spcPts val="0"/>
                        </a:spcAft>
                      </a:pPr>
                      <a:r>
                        <a:rPr lang="en-US" sz="1200" dirty="0">
                          <a:effectLst/>
                        </a:rPr>
                        <a:t>Industry</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2010-11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2011-12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dirty="0">
                          <a:effectLst/>
                        </a:rPr>
                        <a:t>2012-13</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2013-14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2014-15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2015-16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931510968"/>
                  </a:ext>
                </a:extLst>
              </a:tr>
              <a:tr h="277181">
                <a:tc>
                  <a:txBody>
                    <a:bodyPr/>
                    <a:lstStyle/>
                    <a:p>
                      <a:pPr algn="ctr">
                        <a:lnSpc>
                          <a:spcPct val="115000"/>
                        </a:lnSpc>
                        <a:spcAft>
                          <a:spcPts val="0"/>
                        </a:spcAft>
                      </a:pPr>
                      <a:r>
                        <a:rPr lang="en-US" sz="1200">
                          <a:effectLst/>
                        </a:rPr>
                        <a:t>Alloy Steel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571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435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435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435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472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950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342487091"/>
                  </a:ext>
                </a:extLst>
              </a:tr>
              <a:tr h="277181">
                <a:tc>
                  <a:txBody>
                    <a:bodyPr/>
                    <a:lstStyle/>
                    <a:p>
                      <a:pPr algn="ctr">
                        <a:lnSpc>
                          <a:spcPct val="115000"/>
                        </a:lnSpc>
                        <a:spcAft>
                          <a:spcPts val="0"/>
                        </a:spcAft>
                      </a:pPr>
                      <a:r>
                        <a:rPr lang="en-US" sz="1200">
                          <a:effectLst/>
                        </a:rPr>
                        <a:t>Electrode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31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17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17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247778352"/>
                  </a:ext>
                </a:extLst>
              </a:tr>
              <a:tr h="277181">
                <a:tc>
                  <a:txBody>
                    <a:bodyPr/>
                    <a:lstStyle/>
                    <a:p>
                      <a:pPr algn="ctr">
                        <a:lnSpc>
                          <a:spcPct val="115000"/>
                        </a:lnSpc>
                        <a:spcAft>
                          <a:spcPts val="0"/>
                        </a:spcAft>
                      </a:pPr>
                      <a:r>
                        <a:rPr lang="en-US" sz="1200">
                          <a:effectLst/>
                        </a:rPr>
                        <a:t>Foundry</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50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50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50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57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59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59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119890406"/>
                  </a:ext>
                </a:extLst>
              </a:tr>
              <a:tr h="571607">
                <a:tc>
                  <a:txBody>
                    <a:bodyPr/>
                    <a:lstStyle/>
                    <a:p>
                      <a:pPr algn="ctr">
                        <a:lnSpc>
                          <a:spcPct val="115000"/>
                        </a:lnSpc>
                        <a:spcAft>
                          <a:spcPts val="0"/>
                        </a:spcAft>
                      </a:pPr>
                      <a:r>
                        <a:rPr lang="en-US" sz="1200">
                          <a:effectLst/>
                        </a:rPr>
                        <a:t>Iron &amp; Steel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283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162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162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160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160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423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806636633"/>
                  </a:ext>
                </a:extLst>
              </a:tr>
              <a:tr h="277181">
                <a:tc>
                  <a:txBody>
                    <a:bodyPr/>
                    <a:lstStyle/>
                    <a:p>
                      <a:pPr algn="ctr">
                        <a:lnSpc>
                          <a:spcPct val="115000"/>
                        </a:lnSpc>
                        <a:spcAft>
                          <a:spcPts val="0"/>
                        </a:spcAft>
                      </a:pPr>
                      <a:r>
                        <a:rPr lang="en-US" sz="1200">
                          <a:effectLst/>
                        </a:rPr>
                        <a:t>TOTAL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b="1" dirty="0">
                          <a:effectLst/>
                        </a:rPr>
                        <a:t>929</a:t>
                      </a:r>
                      <a:endParaRPr lang="en-IN"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b="1" dirty="0">
                          <a:effectLst/>
                        </a:rPr>
                        <a:t>678</a:t>
                      </a:r>
                      <a:endParaRPr lang="en-IN"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b="1" dirty="0">
                          <a:effectLst/>
                        </a:rPr>
                        <a:t>676</a:t>
                      </a:r>
                      <a:endParaRPr lang="en-IN"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b="1" dirty="0">
                          <a:effectLst/>
                        </a:rPr>
                        <a:t>672</a:t>
                      </a:r>
                      <a:endParaRPr lang="en-IN"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b="1" dirty="0">
                          <a:effectLst/>
                        </a:rPr>
                        <a:t>708</a:t>
                      </a:r>
                      <a:endParaRPr lang="en-IN"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b="1" dirty="0">
                          <a:effectLst/>
                        </a:rPr>
                        <a:t>1449</a:t>
                      </a:r>
                      <a:endParaRPr lang="en-IN"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949099511"/>
                  </a:ext>
                </a:extLst>
              </a:tr>
            </a:tbl>
          </a:graphicData>
        </a:graphic>
      </p:graphicFrame>
      <p:sp>
        <p:nvSpPr>
          <p:cNvPr id="9" name="Rectangle 1">
            <a:extLst>
              <a:ext uri="{FF2B5EF4-FFF2-40B4-BE49-F238E27FC236}">
                <a16:creationId xmlns="" xmlns:a16="http://schemas.microsoft.com/office/drawing/2014/main" id="{A48B27EA-1FFB-4B53-BE76-0FF7956AFE2B}"/>
              </a:ext>
            </a:extLst>
          </p:cNvPr>
          <p:cNvSpPr>
            <a:spLocks noChangeArrowheads="1"/>
          </p:cNvSpPr>
          <p:nvPr/>
        </p:nvSpPr>
        <p:spPr bwMode="auto">
          <a:xfrm>
            <a:off x="1834619" y="4082585"/>
            <a:ext cx="85100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6600"/>
                </a:solidFill>
                <a:effectLst/>
                <a:latin typeface="+mj-lt"/>
                <a:ea typeface="Calibri" panose="020F0502020204030204" pitchFamily="34" charset="0"/>
                <a:cs typeface="MSTT319c623cc2o188067S00"/>
              </a:rPr>
              <a:t>Consumption of Ferro Molybdenum( 2010-11 to 2015-16</a:t>
            </a:r>
            <a:r>
              <a:rPr kumimoji="0" lang="en-US" altLang="en-US" b="1" i="0" u="none" strike="noStrike" cap="none" normalizeH="0" baseline="0" dirty="0" smtClean="0">
                <a:ln>
                  <a:noFill/>
                </a:ln>
                <a:solidFill>
                  <a:srgbClr val="FF6600"/>
                </a:solidFill>
                <a:effectLst/>
                <a:latin typeface="+mj-lt"/>
                <a:ea typeface="Calibri" panose="020F0502020204030204" pitchFamily="34" charset="0"/>
                <a:cs typeface="MSTT319c623cc2o188067S00"/>
              </a:rPr>
              <a:t>) </a:t>
            </a:r>
            <a:r>
              <a:rPr kumimoji="0" lang="en-US" altLang="en-US" b="1" i="0" u="none" strike="noStrike" cap="none" normalizeH="0" baseline="0" dirty="0">
                <a:ln>
                  <a:noFill/>
                </a:ln>
                <a:solidFill>
                  <a:srgbClr val="FF6600"/>
                </a:solidFill>
                <a:effectLst/>
                <a:latin typeface="+mj-lt"/>
                <a:ea typeface="Calibri" panose="020F0502020204030204" pitchFamily="34" charset="0"/>
                <a:cs typeface="MSTT319c623cc2o188067S00"/>
              </a:rPr>
              <a:t>(By industries)</a:t>
            </a:r>
            <a:endParaRPr kumimoji="0" lang="en-US" altLang="en-US" b="0" i="0" u="none" strike="noStrike" cap="none" normalizeH="0" baseline="0" dirty="0">
              <a:ln>
                <a:noFill/>
              </a:ln>
              <a:solidFill>
                <a:srgbClr val="FF6600"/>
              </a:solidFill>
              <a:effectLst/>
              <a:latin typeface="+mj-lt"/>
            </a:endParaRPr>
          </a:p>
        </p:txBody>
      </p:sp>
    </p:spTree>
    <p:extLst>
      <p:ext uri="{BB962C8B-B14F-4D97-AF65-F5344CB8AC3E}">
        <p14:creationId xmlns:p14="http://schemas.microsoft.com/office/powerpoint/2010/main" val="1704378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39155-1F5E-4F48-B50E-F00D8FC535D9}"/>
              </a:ext>
            </a:extLst>
          </p:cNvPr>
          <p:cNvSpPr>
            <a:spLocks noGrp="1"/>
          </p:cNvSpPr>
          <p:nvPr>
            <p:ph type="title"/>
          </p:nvPr>
        </p:nvSpPr>
        <p:spPr>
          <a:xfrm>
            <a:off x="766536" y="382907"/>
            <a:ext cx="10515600" cy="676275"/>
          </a:xfrm>
        </p:spPr>
        <p:txBody>
          <a:bodyPr>
            <a:normAutofit/>
          </a:bodyPr>
          <a:lstStyle/>
          <a:p>
            <a:pPr>
              <a:lnSpc>
                <a:spcPct val="100000"/>
              </a:lnSpc>
            </a:pPr>
            <a:r>
              <a:rPr lang="it-IT" sz="3200" b="1" dirty="0">
                <a:effectLst>
                  <a:outerShdw blurRad="38100" dist="38100" dir="2700000" algn="tl">
                    <a:srgbClr val="000000">
                      <a:alpha val="43137"/>
                    </a:srgbClr>
                  </a:outerShdw>
                </a:effectLst>
              </a:rPr>
              <a:t>PRESENT SCENARIO OF FERRO MOLYBDENUM IN INDIA</a:t>
            </a:r>
          </a:p>
        </p:txBody>
      </p:sp>
      <p:pic>
        <p:nvPicPr>
          <p:cNvPr id="7" name="Picture 6" descr="C:\Users\Lenovo\Desktop\Presentation of Noble Alloys\Ferro Molybdenum\Moly\Chart of Ferro Moly and Oxide from 1st Jan 2017.png">
            <a:extLst>
              <a:ext uri="{FF2B5EF4-FFF2-40B4-BE49-F238E27FC236}">
                <a16:creationId xmlns="" xmlns:a16="http://schemas.microsoft.com/office/drawing/2014/main" id="{92366151-9CBD-443B-B17D-B90321BD071C}"/>
              </a:ext>
            </a:extLst>
          </p:cNvPr>
          <p:cNvPicPr/>
          <p:nvPr/>
        </p:nvPicPr>
        <p:blipFill rotWithShape="1">
          <a:blip r:embed="rId2"/>
          <a:srcRect l="107" t="-693" r="27897" b="693"/>
          <a:stretch/>
        </p:blipFill>
        <p:spPr bwMode="auto">
          <a:xfrm>
            <a:off x="2129245" y="1306283"/>
            <a:ext cx="7876903" cy="3709851"/>
          </a:xfrm>
          <a:prstGeom prst="rect">
            <a:avLst/>
          </a:prstGeom>
          <a:noFill/>
          <a:ln w="9525">
            <a:noFill/>
            <a:miter lim="800000"/>
            <a:headEnd/>
            <a:tailEnd/>
          </a:ln>
        </p:spPr>
      </p:pic>
      <p:sp>
        <p:nvSpPr>
          <p:cNvPr id="6" name="TextBox 5"/>
          <p:cNvSpPr txBox="1"/>
          <p:nvPr/>
        </p:nvSpPr>
        <p:spPr>
          <a:xfrm>
            <a:off x="2246811" y="4754877"/>
            <a:ext cx="8686800" cy="2031325"/>
          </a:xfrm>
          <a:prstGeom prst="rect">
            <a:avLst/>
          </a:prstGeom>
          <a:noFill/>
        </p:spPr>
        <p:txBody>
          <a:bodyPr wrap="square" rtlCol="0">
            <a:spAutoFit/>
          </a:bodyPr>
          <a:lstStyle/>
          <a:p>
            <a:pPr>
              <a:buFont typeface="Arial" pitchFamily="34" charset="0"/>
              <a:buChar char="•"/>
            </a:pPr>
            <a:r>
              <a:rPr lang="en-US" dirty="0" smtClean="0"/>
              <a:t> In Jan’17 </a:t>
            </a:r>
            <a:r>
              <a:rPr lang="en-US" dirty="0" err="1" smtClean="0"/>
              <a:t>MoOx</a:t>
            </a:r>
            <a:r>
              <a:rPr lang="en-US" dirty="0" smtClean="0"/>
              <a:t> was $ 6.28 and doubled by the end of August 2018 at $ 12.5 /lbs</a:t>
            </a:r>
          </a:p>
          <a:p>
            <a:pPr>
              <a:buFont typeface="Arial" pitchFamily="34" charset="0"/>
              <a:buChar char="•"/>
            </a:pPr>
            <a:endParaRPr lang="en-US" dirty="0" smtClean="0"/>
          </a:p>
          <a:p>
            <a:pPr>
              <a:buFont typeface="Arial" pitchFamily="34" charset="0"/>
              <a:buChar char="•"/>
            </a:pPr>
            <a:r>
              <a:rPr lang="en-US" dirty="0" smtClean="0"/>
              <a:t> Higher top higher bottom pattern since 2017</a:t>
            </a:r>
          </a:p>
          <a:p>
            <a:pPr>
              <a:buFont typeface="Arial" pitchFamily="34" charset="0"/>
              <a:buChar char="•"/>
            </a:pPr>
            <a:endParaRPr lang="en-US" dirty="0" smtClean="0"/>
          </a:p>
          <a:p>
            <a:pPr>
              <a:buFont typeface="Arial" pitchFamily="34" charset="0"/>
              <a:buChar char="•"/>
            </a:pPr>
            <a:r>
              <a:rPr lang="en-US" dirty="0" smtClean="0"/>
              <a:t> In 2016-2017 India’s consumption was approx. 6000 </a:t>
            </a:r>
            <a:r>
              <a:rPr lang="en-US" dirty="0" err="1" smtClean="0"/>
              <a:t>mt</a:t>
            </a:r>
            <a:r>
              <a:rPr lang="en-US" dirty="0" smtClean="0"/>
              <a:t>/yr and </a:t>
            </a:r>
            <a:r>
              <a:rPr lang="en-US" dirty="0" err="1" smtClean="0"/>
              <a:t>MoOx</a:t>
            </a:r>
            <a:r>
              <a:rPr lang="en-US" dirty="0" smtClean="0"/>
              <a:t> 1680 </a:t>
            </a:r>
            <a:r>
              <a:rPr lang="en-US" dirty="0" err="1" smtClean="0"/>
              <a:t>mt</a:t>
            </a:r>
            <a:r>
              <a:rPr lang="en-US" dirty="0" smtClean="0"/>
              <a:t>/yr</a:t>
            </a:r>
          </a:p>
          <a:p>
            <a:pPr>
              <a:buFont typeface="Arial" pitchFamily="34" charset="0"/>
              <a:buChar char="•"/>
            </a:pPr>
            <a:endParaRPr lang="en-US" dirty="0" smtClean="0"/>
          </a:p>
          <a:p>
            <a:pPr>
              <a:buFont typeface="Arial" pitchFamily="34" charset="0"/>
              <a:buChar char="•"/>
            </a:pPr>
            <a:r>
              <a:rPr lang="en-US" dirty="0" smtClean="0"/>
              <a:t>  Currently India’s consumption of </a:t>
            </a:r>
            <a:r>
              <a:rPr lang="en-US" dirty="0" err="1" smtClean="0"/>
              <a:t>Femo</a:t>
            </a:r>
            <a:r>
              <a:rPr lang="en-US" dirty="0" smtClean="0"/>
              <a:t> is 9600 MT/yr and </a:t>
            </a:r>
            <a:r>
              <a:rPr lang="en-US" dirty="0" err="1" smtClean="0"/>
              <a:t>MoOx</a:t>
            </a:r>
            <a:r>
              <a:rPr lang="en-US" dirty="0" smtClean="0"/>
              <a:t> is 2400 MT/yr</a:t>
            </a:r>
          </a:p>
        </p:txBody>
      </p:sp>
    </p:spTree>
    <p:extLst>
      <p:ext uri="{BB962C8B-B14F-4D97-AF65-F5344CB8AC3E}">
        <p14:creationId xmlns:p14="http://schemas.microsoft.com/office/powerpoint/2010/main" val="4281145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9611" y="325154"/>
            <a:ext cx="8804365" cy="676275"/>
          </a:xfrm>
        </p:spPr>
        <p:txBody>
          <a:bodyPr>
            <a:normAutofit fontScale="90000"/>
          </a:bodyPr>
          <a:lstStyle/>
          <a:p>
            <a:r>
              <a:rPr lang="en-US" b="1" dirty="0" smtClean="0">
                <a:effectLst>
                  <a:outerShdw blurRad="38100" dist="38100" dir="2700000" algn="tl">
                    <a:srgbClr val="000000">
                      <a:alpha val="43137"/>
                    </a:srgbClr>
                  </a:outerShdw>
                </a:effectLst>
              </a:rPr>
              <a:t>MOLYBDENUM FUTURE PRICE PROJECTIONS</a:t>
            </a:r>
            <a:endParaRPr lang="en-US" b="1" dirty="0">
              <a:effectLst>
                <a:outerShdw blurRad="38100" dist="38100" dir="2700000" algn="tl">
                  <a:srgbClr val="000000">
                    <a:alpha val="43137"/>
                  </a:srgbClr>
                </a:outerShdw>
              </a:effectLst>
            </a:endParaRPr>
          </a:p>
        </p:txBody>
      </p:sp>
      <p:pic>
        <p:nvPicPr>
          <p:cNvPr id="3" name="Picture 2" descr="C:\Users\Lenovo\Desktop\Presentation of Noble Alloys\Ferro Molybdenum\Moly\Moly Price projections till 2023.png">
            <a:extLst>
              <a:ext uri="{FF2B5EF4-FFF2-40B4-BE49-F238E27FC236}">
                <a16:creationId xmlns="" xmlns:a16="http://schemas.microsoft.com/office/drawing/2014/main" id="{A8B2025B-CD58-4F4E-B4C3-0221F5536BCB}"/>
              </a:ext>
            </a:extLst>
          </p:cNvPr>
          <p:cNvPicPr/>
          <p:nvPr/>
        </p:nvPicPr>
        <p:blipFill>
          <a:blip r:embed="rId2"/>
          <a:srcRect/>
          <a:stretch>
            <a:fillRect/>
          </a:stretch>
        </p:blipFill>
        <p:spPr bwMode="auto">
          <a:xfrm>
            <a:off x="2287423" y="1358652"/>
            <a:ext cx="7352966" cy="4088559"/>
          </a:xfrm>
          <a:prstGeom prst="rect">
            <a:avLst/>
          </a:prstGeom>
          <a:noFill/>
          <a:ln w="9525">
            <a:noFill/>
            <a:miter lim="800000"/>
            <a:headEnd/>
            <a:tailEnd/>
          </a:ln>
        </p:spPr>
      </p:pic>
      <p:sp>
        <p:nvSpPr>
          <p:cNvPr id="4" name="TextBox 3"/>
          <p:cNvSpPr txBox="1"/>
          <p:nvPr/>
        </p:nvSpPr>
        <p:spPr>
          <a:xfrm>
            <a:off x="1254034" y="5498239"/>
            <a:ext cx="9522822" cy="1477328"/>
          </a:xfrm>
          <a:prstGeom prst="rect">
            <a:avLst/>
          </a:prstGeom>
          <a:noFill/>
        </p:spPr>
        <p:txBody>
          <a:bodyPr wrap="square" rtlCol="0">
            <a:spAutoFit/>
          </a:bodyPr>
          <a:lstStyle/>
          <a:p>
            <a:pPr lvl="0">
              <a:buFont typeface="Arial" pitchFamily="34" charset="0"/>
              <a:buChar char="•"/>
            </a:pPr>
            <a:r>
              <a:rPr lang="en-US" dirty="0" smtClean="0"/>
              <a:t>  Moly prices expected to increase significantly in coming years</a:t>
            </a:r>
          </a:p>
          <a:p>
            <a:pPr lvl="0">
              <a:buFont typeface="Arial" pitchFamily="34" charset="0"/>
              <a:buChar char="•"/>
            </a:pPr>
            <a:r>
              <a:rPr lang="en-US" dirty="0" smtClean="0"/>
              <a:t>  Further Growth in India- India to grow 7.3% in 2018 versus 6.7% in 2017</a:t>
            </a:r>
          </a:p>
          <a:p>
            <a:pPr lvl="0">
              <a:buFont typeface="Arial" pitchFamily="34" charset="0"/>
              <a:buChar char="•"/>
            </a:pPr>
            <a:r>
              <a:rPr lang="en-US" sz="1600" dirty="0" smtClean="0"/>
              <a:t> </a:t>
            </a:r>
            <a:r>
              <a:rPr lang="en-US" sz="1400" dirty="0" smtClean="0"/>
              <a:t>  </a:t>
            </a:r>
            <a:r>
              <a:rPr lang="en-US" dirty="0" smtClean="0"/>
              <a:t>Looming Inflation</a:t>
            </a:r>
          </a:p>
          <a:p>
            <a:pPr lvl="0">
              <a:buFont typeface="Arial" pitchFamily="34" charset="0"/>
              <a:buChar char="•"/>
            </a:pPr>
            <a:r>
              <a:rPr lang="en-US" dirty="0" smtClean="0"/>
              <a:t>  Weaker dollar priced metals like Moly allow foreign buyers greater purchasing power</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CHALLENGES FOR MOLYBDENUM IN INDIA</a:t>
            </a:r>
            <a:endParaRPr lang="en-US" b="1" dirty="0">
              <a:effectLst>
                <a:outerShdw blurRad="38100" dist="38100" dir="2700000" algn="tl">
                  <a:srgbClr val="000000">
                    <a:alpha val="43137"/>
                  </a:srgbClr>
                </a:outerShdw>
              </a:effectLst>
            </a:endParaRPr>
          </a:p>
        </p:txBody>
      </p:sp>
      <p:sp>
        <p:nvSpPr>
          <p:cNvPr id="4" name="Text Placeholder 3"/>
          <p:cNvSpPr>
            <a:spLocks noGrp="1"/>
          </p:cNvSpPr>
          <p:nvPr>
            <p:ph type="body" sz="quarter" idx="16"/>
          </p:nvPr>
        </p:nvSpPr>
        <p:spPr>
          <a:xfrm>
            <a:off x="1672046" y="2508069"/>
            <a:ext cx="9673620" cy="3291840"/>
          </a:xfrm>
        </p:spPr>
        <p:txBody>
          <a:bodyPr/>
          <a:lstStyle/>
          <a:p>
            <a:pPr algn="l">
              <a:buSzPct val="126000"/>
              <a:buFont typeface="Arial" pitchFamily="34" charset="0"/>
              <a:buChar char="•"/>
            </a:pPr>
            <a:r>
              <a:rPr lang="en-US" dirty="0" smtClean="0"/>
              <a:t> Rising import of duty free molybdenum </a:t>
            </a:r>
          </a:p>
          <a:p>
            <a:pPr algn="l">
              <a:buSzPct val="126000"/>
            </a:pPr>
            <a:endParaRPr lang="en-US" dirty="0" smtClean="0"/>
          </a:p>
          <a:p>
            <a:pPr algn="l">
              <a:buSzPct val="126000"/>
            </a:pPr>
            <a:endParaRPr lang="en-US" dirty="0" smtClean="0"/>
          </a:p>
          <a:p>
            <a:pPr algn="l">
              <a:buSzPct val="126000"/>
              <a:buFont typeface="Arial" pitchFamily="34" charset="0"/>
              <a:buChar char="•"/>
            </a:pPr>
            <a:r>
              <a:rPr lang="en-US" dirty="0" smtClean="0"/>
              <a:t>China’s environmental problems resulting in high volatility in price</a:t>
            </a:r>
          </a:p>
          <a:p>
            <a:pPr algn="l">
              <a:buSzPct val="126000"/>
            </a:pPr>
            <a:endParaRPr lang="en-US" dirty="0" smtClean="0"/>
          </a:p>
          <a:p>
            <a:pPr algn="l">
              <a:buSzPct val="126000"/>
            </a:pPr>
            <a:endParaRPr lang="en-US" dirty="0" smtClean="0"/>
          </a:p>
          <a:p>
            <a:pPr algn="l">
              <a:buSzPct val="126000"/>
              <a:buFont typeface="Arial" pitchFamily="34" charset="0"/>
              <a:buChar char="•"/>
            </a:pPr>
            <a:r>
              <a:rPr lang="en-US" dirty="0" smtClean="0"/>
              <a:t>USA – IRAN Sanctions affecting Indian business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effectLst>
                  <a:outerShdw blurRad="38100" dist="38100" dir="2700000" algn="tl">
                    <a:srgbClr val="000000">
                      <a:alpha val="43137"/>
                    </a:srgbClr>
                  </a:outerShdw>
                </a:effectLst>
              </a:rPr>
              <a:t>FUTURE OUTLOOK</a:t>
            </a:r>
            <a:endParaRPr lang="en-US" sz="4400" b="1"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758151" y="2162752"/>
            <a:ext cx="4183651" cy="365125"/>
          </a:xfrm>
        </p:spPr>
        <p:txBody>
          <a:bodyPr>
            <a:noAutofit/>
          </a:bodyPr>
          <a:lstStyle/>
          <a:p>
            <a:pPr algn="ctr"/>
            <a:r>
              <a:rPr lang="en-US" sz="2400" dirty="0" smtClean="0">
                <a:solidFill>
                  <a:schemeClr val="tx1"/>
                </a:solidFill>
              </a:rPr>
              <a:t>INDIA</a:t>
            </a:r>
            <a:endParaRPr lang="en-US" sz="2400" dirty="0">
              <a:solidFill>
                <a:schemeClr val="tx1"/>
              </a:solidFill>
            </a:endParaRPr>
          </a:p>
        </p:txBody>
      </p:sp>
      <p:sp>
        <p:nvSpPr>
          <p:cNvPr id="5" name="Text Placeholder 4"/>
          <p:cNvSpPr>
            <a:spLocks noGrp="1"/>
          </p:cNvSpPr>
          <p:nvPr>
            <p:ph type="body" idx="18"/>
          </p:nvPr>
        </p:nvSpPr>
        <p:spPr>
          <a:xfrm>
            <a:off x="5881637" y="2136626"/>
            <a:ext cx="4183651" cy="365125"/>
          </a:xfrm>
        </p:spPr>
        <p:txBody>
          <a:bodyPr>
            <a:noAutofit/>
          </a:bodyPr>
          <a:lstStyle/>
          <a:p>
            <a:pPr algn="ctr"/>
            <a:r>
              <a:rPr lang="en-US" sz="2400" dirty="0" smtClean="0">
                <a:solidFill>
                  <a:schemeClr val="tx1"/>
                </a:solidFill>
              </a:rPr>
              <a:t>ACROSS THE WORLD</a:t>
            </a:r>
            <a:endParaRPr lang="en-US" sz="2400" dirty="0">
              <a:solidFill>
                <a:schemeClr val="tx1"/>
              </a:solidFill>
            </a:endParaRPr>
          </a:p>
        </p:txBody>
      </p:sp>
      <p:sp>
        <p:nvSpPr>
          <p:cNvPr id="6" name="Text Placeholder 5"/>
          <p:cNvSpPr>
            <a:spLocks noGrp="1"/>
          </p:cNvSpPr>
          <p:nvPr>
            <p:ph type="body" sz="quarter" idx="20"/>
          </p:nvPr>
        </p:nvSpPr>
        <p:spPr>
          <a:xfrm>
            <a:off x="811313" y="2758664"/>
            <a:ext cx="4365625" cy="2597107"/>
          </a:xfrm>
        </p:spPr>
        <p:txBody>
          <a:bodyPr/>
          <a:lstStyle/>
          <a:p>
            <a:r>
              <a:rPr lang="en-US" sz="1600" dirty="0" smtClean="0">
                <a:solidFill>
                  <a:schemeClr val="tx1"/>
                </a:solidFill>
              </a:rPr>
              <a:t>Strong growth in super Alloys and Stainless Steel</a:t>
            </a:r>
          </a:p>
          <a:p>
            <a:endParaRPr lang="en-US" sz="1600" dirty="0" smtClean="0">
              <a:solidFill>
                <a:schemeClr val="tx1"/>
              </a:solidFill>
            </a:endParaRPr>
          </a:p>
          <a:p>
            <a:r>
              <a:rPr lang="en-US" sz="1600" dirty="0" smtClean="0">
                <a:solidFill>
                  <a:schemeClr val="tx1"/>
                </a:solidFill>
              </a:rPr>
              <a:t>Automobiles demand High Strength Steel </a:t>
            </a:r>
          </a:p>
          <a:p>
            <a:endParaRPr lang="en-US" sz="1600" dirty="0" smtClean="0">
              <a:solidFill>
                <a:schemeClr val="tx1"/>
              </a:solidFill>
            </a:endParaRPr>
          </a:p>
          <a:p>
            <a:r>
              <a:rPr lang="en-US" sz="1600" dirty="0" smtClean="0">
                <a:solidFill>
                  <a:schemeClr val="tx1"/>
                </a:solidFill>
              </a:rPr>
              <a:t>No practical alternatives  to Molybdenum</a:t>
            </a:r>
          </a:p>
          <a:p>
            <a:pPr>
              <a:buNone/>
            </a:pPr>
            <a:endParaRPr lang="en-US" dirty="0"/>
          </a:p>
        </p:txBody>
      </p:sp>
      <p:sp>
        <p:nvSpPr>
          <p:cNvPr id="7" name="Text Placeholder 6"/>
          <p:cNvSpPr>
            <a:spLocks noGrp="1"/>
          </p:cNvSpPr>
          <p:nvPr>
            <p:ph type="body" sz="quarter" idx="21"/>
          </p:nvPr>
        </p:nvSpPr>
        <p:spPr>
          <a:xfrm>
            <a:off x="5590903" y="2706412"/>
            <a:ext cx="5094513" cy="3054310"/>
          </a:xfrm>
        </p:spPr>
        <p:txBody>
          <a:bodyPr>
            <a:normAutofit/>
          </a:bodyPr>
          <a:lstStyle/>
          <a:p>
            <a:r>
              <a:rPr lang="en-US" sz="1600" dirty="0" smtClean="0">
                <a:solidFill>
                  <a:schemeClr val="tx1"/>
                </a:solidFill>
              </a:rPr>
              <a:t>European demand  expected to increase by 105 </a:t>
            </a:r>
            <a:r>
              <a:rPr lang="en-US" sz="1600" dirty="0" err="1" smtClean="0">
                <a:solidFill>
                  <a:schemeClr val="tx1"/>
                </a:solidFill>
              </a:rPr>
              <a:t>kt</a:t>
            </a:r>
            <a:r>
              <a:rPr lang="en-US" sz="1600" dirty="0" smtClean="0">
                <a:solidFill>
                  <a:schemeClr val="tx1"/>
                </a:solidFill>
              </a:rPr>
              <a:t>/year  till 2025</a:t>
            </a:r>
          </a:p>
          <a:p>
            <a:endParaRPr lang="en-US" sz="1600" dirty="0" smtClean="0">
              <a:solidFill>
                <a:schemeClr val="tx1"/>
              </a:solidFill>
            </a:endParaRPr>
          </a:p>
          <a:p>
            <a:r>
              <a:rPr lang="en-US" sz="1600" dirty="0" smtClean="0">
                <a:solidFill>
                  <a:schemeClr val="tx1"/>
                </a:solidFill>
              </a:rPr>
              <a:t>No potential Substitutes  of Molybdenum being used in Various Application</a:t>
            </a:r>
          </a:p>
          <a:p>
            <a:endParaRPr lang="en-US" sz="1600" dirty="0" smtClean="0">
              <a:solidFill>
                <a:schemeClr val="tx1"/>
              </a:solidFill>
            </a:endParaRPr>
          </a:p>
          <a:p>
            <a:r>
              <a:rPr lang="en-US" sz="1600" dirty="0" smtClean="0">
                <a:solidFill>
                  <a:schemeClr val="tx1"/>
                </a:solidFill>
              </a:rPr>
              <a:t>With Healthy Economic Conditions expected, strong growth can be seen in Stainless Steel</a:t>
            </a:r>
          </a:p>
          <a:p>
            <a:endParaRPr lang="en-US" sz="1600" dirty="0" smtClean="0">
              <a:solidFill>
                <a:schemeClr val="tx1"/>
              </a:solidFill>
            </a:endParaRPr>
          </a:p>
          <a:p>
            <a:r>
              <a:rPr lang="en-US" sz="1600" dirty="0" smtClean="0">
                <a:solidFill>
                  <a:schemeClr val="tx1"/>
                </a:solidFill>
              </a:rPr>
              <a:t>More demand  for Environment Protection technology- Lower sulphur emissions.</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2E5D49-E249-409D-B751-A559433D91A4}"/>
              </a:ext>
            </a:extLst>
          </p:cNvPr>
          <p:cNvSpPr>
            <a:spLocks noGrp="1"/>
          </p:cNvSpPr>
          <p:nvPr>
            <p:ph type="title"/>
          </p:nvPr>
        </p:nvSpPr>
        <p:spPr>
          <a:xfrm>
            <a:off x="2733229" y="356979"/>
            <a:ext cx="6725541" cy="676275"/>
          </a:xfrm>
        </p:spPr>
        <p:txBody>
          <a:bodyPr>
            <a:normAutofit/>
          </a:bodyPr>
          <a:lstStyle/>
          <a:p>
            <a:r>
              <a:rPr lang="en-IN" b="1" dirty="0">
                <a:effectLst>
                  <a:outerShdw blurRad="38100" dist="38100" dir="2700000" algn="tl">
                    <a:srgbClr val="000000">
                      <a:alpha val="43137"/>
                    </a:srgbClr>
                  </a:outerShdw>
                </a:effectLst>
              </a:rPr>
              <a:t>REFERENCE LIST</a:t>
            </a:r>
          </a:p>
        </p:txBody>
      </p:sp>
      <p:sp>
        <p:nvSpPr>
          <p:cNvPr id="15" name="Rectangle 2">
            <a:extLst>
              <a:ext uri="{FF2B5EF4-FFF2-40B4-BE49-F238E27FC236}">
                <a16:creationId xmlns="" xmlns:a16="http://schemas.microsoft.com/office/drawing/2014/main" id="{25C46C05-1D4C-4606-9276-575DD3E0DBDC}"/>
              </a:ext>
            </a:extLst>
          </p:cNvPr>
          <p:cNvSpPr>
            <a:spLocks noChangeArrowheads="1"/>
          </p:cNvSpPr>
          <p:nvPr/>
        </p:nvSpPr>
        <p:spPr bwMode="auto">
          <a:xfrm>
            <a:off x="1093128" y="1747025"/>
            <a:ext cx="10005742"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lvl="0" indent="-342900">
              <a:buFont typeface="+mj-lt"/>
              <a:buAutoNum type="arabicPeriod"/>
            </a:pPr>
            <a:r>
              <a:rPr lang="en-US" sz="1400" dirty="0">
                <a:latin typeface="+mj-lt"/>
              </a:rPr>
              <a:t>U.S CENSUS BUREAU</a:t>
            </a:r>
            <a:endParaRPr lang="en-IN" sz="1400" dirty="0">
              <a:latin typeface="+mj-lt"/>
            </a:endParaRPr>
          </a:p>
          <a:p>
            <a:pPr marL="342900" lvl="0" indent="-342900">
              <a:buFont typeface="+mj-lt"/>
              <a:buAutoNum type="arabicPeriod"/>
            </a:pPr>
            <a:r>
              <a:rPr lang="en-US" sz="1400" dirty="0">
                <a:latin typeface="+mj-lt"/>
              </a:rPr>
              <a:t>Indian ferro alloy industry - present status and Future outlook by C.N. Harman (Director Technical), N.S.S. Rama Rao – </a:t>
            </a:r>
            <a:r>
              <a:rPr lang="en-US" sz="1400" dirty="0" err="1">
                <a:latin typeface="+mj-lt"/>
              </a:rPr>
              <a:t>Facor</a:t>
            </a:r>
            <a:r>
              <a:rPr lang="en-US" sz="1400" dirty="0">
                <a:latin typeface="+mj-lt"/>
              </a:rPr>
              <a:t> Alloys Limited, IFAPA</a:t>
            </a:r>
            <a:endParaRPr lang="en-IN" sz="1400" dirty="0">
              <a:latin typeface="+mj-lt"/>
            </a:endParaRPr>
          </a:p>
          <a:p>
            <a:pPr marL="342900" lvl="0" indent="-342900">
              <a:buFont typeface="+mj-lt"/>
              <a:buAutoNum type="arabicPeriod"/>
            </a:pPr>
            <a:r>
              <a:rPr lang="en-US" sz="1400" dirty="0">
                <a:latin typeface="+mj-lt"/>
              </a:rPr>
              <a:t>Indian Minerals Year Book 2013- 52</a:t>
            </a:r>
            <a:r>
              <a:rPr lang="en-US" sz="1400" baseline="30000" dirty="0">
                <a:latin typeface="+mj-lt"/>
              </a:rPr>
              <a:t>nd</a:t>
            </a:r>
            <a:r>
              <a:rPr lang="en-US" sz="1400" dirty="0">
                <a:latin typeface="+mj-lt"/>
              </a:rPr>
              <a:t> Edition, and 2016 – 55</a:t>
            </a:r>
            <a:r>
              <a:rPr lang="en-US" sz="1400" baseline="30000" dirty="0">
                <a:latin typeface="+mj-lt"/>
              </a:rPr>
              <a:t>th</a:t>
            </a:r>
            <a:r>
              <a:rPr lang="en-US" sz="1400" dirty="0">
                <a:latin typeface="+mj-lt"/>
              </a:rPr>
              <a:t> Edition</a:t>
            </a:r>
            <a:r>
              <a:rPr lang="en-US" sz="1400" b="1" dirty="0">
                <a:latin typeface="+mj-lt"/>
              </a:rPr>
              <a:t>,</a:t>
            </a:r>
            <a:r>
              <a:rPr lang="en-US" sz="1400" dirty="0">
                <a:latin typeface="+mj-lt"/>
              </a:rPr>
              <a:t>  IFAPA, Monthly Statistics of Mineral production March 2016, IBM)</a:t>
            </a:r>
            <a:endParaRPr lang="en-IN" sz="1400" dirty="0">
              <a:latin typeface="+mj-lt"/>
            </a:endParaRPr>
          </a:p>
          <a:p>
            <a:pPr marL="342900" lvl="0" indent="-342900">
              <a:buFont typeface="+mj-lt"/>
              <a:buAutoNum type="arabicPeriod"/>
            </a:pPr>
            <a:r>
              <a:rPr lang="en-US" sz="1400" dirty="0">
                <a:latin typeface="+mj-lt"/>
              </a:rPr>
              <a:t>Platts</a:t>
            </a:r>
            <a:endParaRPr lang="en-IN" sz="1400" dirty="0">
              <a:latin typeface="+mj-lt"/>
            </a:endParaRPr>
          </a:p>
          <a:p>
            <a:pPr marL="342900" lvl="0" indent="-342900">
              <a:buFont typeface="+mj-lt"/>
              <a:buAutoNum type="arabicPeriod"/>
            </a:pPr>
            <a:r>
              <a:rPr lang="en-US" sz="1400" dirty="0">
                <a:latin typeface="+mj-lt"/>
              </a:rPr>
              <a:t>BAT reference document for the Non-Ferrous metals industries. 2014. European Commission</a:t>
            </a:r>
            <a:endParaRPr lang="en-IN" sz="1400" dirty="0">
              <a:latin typeface="+mj-lt"/>
            </a:endParaRPr>
          </a:p>
          <a:p>
            <a:pPr marL="342900" lvl="0" indent="-342900">
              <a:buFont typeface="+mj-lt"/>
              <a:buAutoNum type="arabicPeriod"/>
            </a:pPr>
            <a:r>
              <a:rPr lang="en-US" sz="1400" dirty="0">
                <a:latin typeface="+mj-lt"/>
              </a:rPr>
              <a:t> SMR research, GMO NYSE AMER &amp; TSX</a:t>
            </a:r>
            <a:endParaRPr lang="en-IN" sz="1400" dirty="0">
              <a:latin typeface="+mj-lt"/>
            </a:endParaRPr>
          </a:p>
          <a:p>
            <a:pPr marL="342900" lvl="0" indent="-342900">
              <a:buFont typeface="+mj-lt"/>
              <a:buAutoNum type="arabicPeriod"/>
            </a:pPr>
            <a:r>
              <a:rPr lang="en-US" sz="1400" dirty="0">
                <a:latin typeface="+mj-lt"/>
              </a:rPr>
              <a:t>IMOA, </a:t>
            </a:r>
            <a:r>
              <a:rPr lang="en-US" sz="1400" u="sng" dirty="0">
                <a:latin typeface="+mj-lt"/>
                <a:hlinkClick r:id="rId2"/>
              </a:rPr>
              <a:t>www.stainlessteel-world.net</a:t>
            </a:r>
            <a:r>
              <a:rPr lang="en-US" sz="1400" dirty="0">
                <a:latin typeface="+mj-lt"/>
              </a:rPr>
              <a:t>, stainless steel world September 2017</a:t>
            </a:r>
            <a:endParaRPr lang="en-IN" sz="1400" dirty="0">
              <a:latin typeface="+mj-lt"/>
            </a:endParaRPr>
          </a:p>
          <a:p>
            <a:pPr marL="342900" lvl="0" indent="-342900">
              <a:buFont typeface="+mj-lt"/>
              <a:buAutoNum type="arabicPeriod"/>
            </a:pPr>
            <a:r>
              <a:rPr lang="en-US" sz="1400" dirty="0">
                <a:latin typeface="+mj-lt"/>
              </a:rPr>
              <a:t>GMO NYSE AMER &amp; TSX</a:t>
            </a:r>
            <a:endParaRPr lang="en-IN" sz="1400" dirty="0">
              <a:latin typeface="+mj-lt"/>
            </a:endParaRPr>
          </a:p>
          <a:p>
            <a:pPr marL="342900" lvl="0" indent="-342900">
              <a:buFont typeface="+mj-lt"/>
              <a:buAutoNum type="arabicPeriod"/>
            </a:pPr>
            <a:r>
              <a:rPr lang="en-US" sz="1400" dirty="0">
                <a:latin typeface="+mj-lt"/>
              </a:rPr>
              <a:t>International Molybdenum Association </a:t>
            </a:r>
            <a:r>
              <a:rPr lang="en-US" sz="1400" u="sng" dirty="0">
                <a:latin typeface="+mj-lt"/>
                <a:hlinkClick r:id="rId3"/>
              </a:rPr>
              <a:t>www.imoa.info/index.php</a:t>
            </a:r>
            <a:endParaRPr lang="en-IN" sz="1400" dirty="0">
              <a:latin typeface="+mj-lt"/>
            </a:endParaRPr>
          </a:p>
          <a:p>
            <a:pPr marL="342900" lvl="0" indent="-342900">
              <a:buFont typeface="+mj-lt"/>
              <a:buAutoNum type="arabicPeriod"/>
            </a:pPr>
            <a:r>
              <a:rPr lang="en-US" sz="1400" dirty="0">
                <a:latin typeface="+mj-lt"/>
              </a:rPr>
              <a:t>CPM Group, Molybdenum News Service. Chart – CPM Group, World Steel and IMOA. GMO NYSE AMER &amp; TSX</a:t>
            </a:r>
            <a:endParaRPr lang="en-IN" sz="1400" dirty="0">
              <a:latin typeface="+mj-lt"/>
            </a:endParaRPr>
          </a:p>
          <a:p>
            <a:pPr marL="342900" lvl="0" indent="-342900">
              <a:buFont typeface="+mj-lt"/>
              <a:buAutoNum type="arabicPeriod"/>
            </a:pPr>
            <a:r>
              <a:rPr lang="en-US" sz="1400" dirty="0">
                <a:latin typeface="+mj-lt"/>
              </a:rPr>
              <a:t>IMOA, </a:t>
            </a:r>
            <a:r>
              <a:rPr lang="en-US" sz="1400" u="sng" dirty="0">
                <a:latin typeface="+mj-lt"/>
                <a:hlinkClick r:id="rId2"/>
              </a:rPr>
              <a:t>www.stainlessteel-world.net</a:t>
            </a:r>
            <a:r>
              <a:rPr lang="en-US" sz="1400" dirty="0">
                <a:latin typeface="+mj-lt"/>
              </a:rPr>
              <a:t>, stainless steel world September 2017</a:t>
            </a:r>
            <a:endParaRPr lang="en-IN" sz="1400" dirty="0">
              <a:latin typeface="+mj-lt"/>
            </a:endParaRPr>
          </a:p>
          <a:p>
            <a:pPr marL="342900" lvl="0" indent="-342900">
              <a:buFont typeface="+mj-lt"/>
              <a:buAutoNum type="arabicPeriod"/>
            </a:pPr>
            <a:r>
              <a:rPr lang="en-US" sz="1400" dirty="0">
                <a:latin typeface="+mj-lt"/>
              </a:rPr>
              <a:t>Indian Minerals Year Book  2016 – 55</a:t>
            </a:r>
            <a:r>
              <a:rPr lang="en-US" sz="1400" baseline="30000" dirty="0">
                <a:latin typeface="+mj-lt"/>
              </a:rPr>
              <a:t>th</a:t>
            </a:r>
            <a:r>
              <a:rPr lang="en-US" sz="1400" dirty="0">
                <a:latin typeface="+mj-lt"/>
              </a:rPr>
              <a:t> Edition</a:t>
            </a:r>
            <a:endParaRPr lang="en-IN" sz="1400" dirty="0">
              <a:latin typeface="+mj-lt"/>
            </a:endParaRPr>
          </a:p>
          <a:p>
            <a:pPr marL="342900" lvl="0" indent="-342900">
              <a:buFont typeface="+mj-lt"/>
              <a:buAutoNum type="arabicPeriod"/>
            </a:pPr>
            <a:r>
              <a:rPr lang="en-US" sz="1400" u="sng" dirty="0">
                <a:latin typeface="+mj-lt"/>
                <a:hlinkClick r:id="rId4"/>
              </a:rPr>
              <a:t>https://roskill.com/product/molybdenum/</a:t>
            </a:r>
            <a:endParaRPr lang="en-IN" sz="1400" dirty="0">
              <a:latin typeface="+mj-lt"/>
            </a:endParaRPr>
          </a:p>
          <a:p>
            <a:pPr marL="342900" lvl="0" indent="-342900">
              <a:buFont typeface="+mj-lt"/>
              <a:buAutoNum type="arabicPeriod"/>
            </a:pPr>
            <a:r>
              <a:rPr lang="en-US" sz="1400" dirty="0">
                <a:latin typeface="+mj-lt"/>
              </a:rPr>
              <a:t>Current and future needs of selected refractory metals in EU » EU-H2020-MSP-REFRAM</a:t>
            </a:r>
            <a:endParaRPr lang="en-IN" sz="1400" dirty="0">
              <a:latin typeface="+mj-lt"/>
            </a:endParaRPr>
          </a:p>
          <a:p>
            <a:pPr marL="342900" lvl="0" indent="-342900">
              <a:buFont typeface="+mj-lt"/>
              <a:buAutoNum type="arabicPeriod"/>
            </a:pPr>
            <a:r>
              <a:rPr lang="en-US" sz="1400" dirty="0">
                <a:latin typeface="+mj-lt"/>
              </a:rPr>
              <a:t>Thompson Creek Mining Company, 2001, Thompson Creek Mining Company reduces mine production: Clayton, ID, Thompson Creek Mining Company news release, January 16, 1 p. U.S. GEOLOGICAL SURVEY MINERALS YEARBOOK—2000</a:t>
            </a:r>
            <a:endParaRPr lang="en-IN" sz="1400" dirty="0">
              <a:latin typeface="+mj-lt"/>
            </a:endParaRPr>
          </a:p>
          <a:p>
            <a:pPr marL="342900" lvl="0" indent="-342900">
              <a:buFont typeface="+mj-lt"/>
              <a:buAutoNum type="arabicPeriod"/>
            </a:pPr>
            <a:r>
              <a:rPr lang="en-US" sz="1400" dirty="0">
                <a:latin typeface="+mj-lt"/>
              </a:rPr>
              <a:t>Bloomberg, BMO Capital Markets, 3/2/18., GMO NYSE AMER &amp; TSX</a:t>
            </a:r>
            <a:endParaRPr lang="en-IN" sz="1400" dirty="0">
              <a:latin typeface="+mj-lt"/>
            </a:endParaRPr>
          </a:p>
          <a:p>
            <a:pPr marL="342900" lvl="0" indent="-342900">
              <a:buFont typeface="+mj-lt"/>
              <a:buAutoNum type="arabicPeriod"/>
            </a:pPr>
            <a:r>
              <a:rPr lang="en-US" sz="1400" dirty="0">
                <a:latin typeface="+mj-lt"/>
              </a:rPr>
              <a:t>CPM Group’s October 2017 Molybdenum Market Outlook Update Report projected real prices based on 2017 real dollars. 2018 price projection updated in February 2018. Platts </a:t>
            </a:r>
            <a:endParaRPr lang="en-IN" sz="1400" dirty="0">
              <a:latin typeface="+mj-lt"/>
            </a:endParaRPr>
          </a:p>
        </p:txBody>
      </p:sp>
    </p:spTree>
    <p:extLst>
      <p:ext uri="{BB962C8B-B14F-4D97-AF65-F5344CB8AC3E}">
        <p14:creationId xmlns:p14="http://schemas.microsoft.com/office/powerpoint/2010/main" val="9091135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 xmlns:a16="http://schemas.microsoft.com/office/drawing/2014/main" id="{68A43E60-B688-4360-AA3E-95A7394B782A}"/>
              </a:ext>
            </a:extLst>
          </p:cNvPr>
          <p:cNvSpPr txBox="1">
            <a:spLocks/>
          </p:cNvSpPr>
          <p:nvPr/>
        </p:nvSpPr>
        <p:spPr>
          <a:xfrm>
            <a:off x="3219444" y="912216"/>
            <a:ext cx="5481978" cy="782638"/>
          </a:xfrm>
          <a:prstGeom prst="rect">
            <a:avLst/>
          </a:prstGeom>
        </p:spPr>
        <p:txBody>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F6600"/>
                </a:solidFill>
                <a:effectLst>
                  <a:outerShdw blurRad="38100" dist="38100" dir="2700000" algn="tl">
                    <a:srgbClr val="000000">
                      <a:alpha val="43137"/>
                    </a:srgbClr>
                  </a:outerShdw>
                </a:effectLst>
              </a:rPr>
              <a:t>FERRO VANADIUM</a:t>
            </a:r>
            <a:endParaRPr lang="ru-RU" b="1" dirty="0">
              <a:solidFill>
                <a:srgbClr val="FF6600"/>
              </a:solidFill>
              <a:effectLst>
                <a:outerShdw blurRad="38100" dist="38100" dir="2700000" algn="tl">
                  <a:srgbClr val="000000">
                    <a:alpha val="43137"/>
                  </a:srgbClr>
                </a:outerShdw>
              </a:effectLst>
            </a:endParaRPr>
          </a:p>
        </p:txBody>
      </p:sp>
      <p:pic>
        <p:nvPicPr>
          <p:cNvPr id="3" name="Picture 2">
            <a:extLst>
              <a:ext uri="{FF2B5EF4-FFF2-40B4-BE49-F238E27FC236}">
                <a16:creationId xmlns="" xmlns:a16="http://schemas.microsoft.com/office/drawing/2014/main" id="{A288685F-83E7-4706-AB5C-5680B3A1D2C1}"/>
              </a:ext>
            </a:extLst>
          </p:cNvPr>
          <p:cNvPicPr>
            <a:picLocks noChangeAspect="1"/>
          </p:cNvPicPr>
          <p:nvPr/>
        </p:nvPicPr>
        <p:blipFill>
          <a:blip r:embed="rId2"/>
          <a:stretch>
            <a:fillRect/>
          </a:stretch>
        </p:blipFill>
        <p:spPr>
          <a:xfrm>
            <a:off x="3553865" y="1694854"/>
            <a:ext cx="4871206" cy="4871206"/>
          </a:xfrm>
          <a:prstGeom prst="rect">
            <a:avLst/>
          </a:prstGeom>
        </p:spPr>
      </p:pic>
    </p:spTree>
    <p:extLst>
      <p:ext uri="{BB962C8B-B14F-4D97-AF65-F5344CB8AC3E}">
        <p14:creationId xmlns:p14="http://schemas.microsoft.com/office/powerpoint/2010/main" val="17055244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38EE8B-1608-4FFC-96B5-595AB97B845A}"/>
              </a:ext>
            </a:extLst>
          </p:cNvPr>
          <p:cNvSpPr>
            <a:spLocks noGrp="1"/>
          </p:cNvSpPr>
          <p:nvPr>
            <p:ph type="title"/>
          </p:nvPr>
        </p:nvSpPr>
        <p:spPr>
          <a:xfrm>
            <a:off x="3807430" y="465763"/>
            <a:ext cx="4775839" cy="958807"/>
          </a:xfrm>
        </p:spPr>
        <p:txBody>
          <a:bodyPr/>
          <a:lstStyle/>
          <a:p>
            <a:r>
              <a:rPr lang="en-US" dirty="0">
                <a:solidFill>
                  <a:srgbClr val="FF6600"/>
                </a:solidFill>
              </a:rPr>
              <a:t>FERRO VANADIUM</a:t>
            </a:r>
            <a:endParaRPr lang="ru-RU" dirty="0">
              <a:solidFill>
                <a:srgbClr val="FF6600"/>
              </a:solidFill>
            </a:endParaRPr>
          </a:p>
        </p:txBody>
      </p:sp>
      <p:sp>
        <p:nvSpPr>
          <p:cNvPr id="4" name="Text Placeholder 3">
            <a:extLst>
              <a:ext uri="{FF2B5EF4-FFF2-40B4-BE49-F238E27FC236}">
                <a16:creationId xmlns="" xmlns:a16="http://schemas.microsoft.com/office/drawing/2014/main" id="{2B46C56E-82FC-4B02-954F-3AFACF2E8CBA}"/>
              </a:ext>
            </a:extLst>
          </p:cNvPr>
          <p:cNvSpPr>
            <a:spLocks noGrp="1"/>
          </p:cNvSpPr>
          <p:nvPr>
            <p:ph type="body" sz="quarter" idx="14"/>
          </p:nvPr>
        </p:nvSpPr>
        <p:spPr>
          <a:xfrm>
            <a:off x="1985555" y="1345471"/>
            <a:ext cx="10284823" cy="5081453"/>
          </a:xfrm>
        </p:spPr>
        <p:txBody>
          <a:bodyPr>
            <a:noAutofit/>
          </a:bodyPr>
          <a:lstStyle/>
          <a:p>
            <a:pPr>
              <a:lnSpc>
                <a:spcPct val="100000"/>
              </a:lnSpc>
              <a:buFont typeface="Wingdings" panose="05000000000000000000" pitchFamily="2" charset="2"/>
              <a:buChar char="Ø"/>
            </a:pPr>
            <a:r>
              <a:rPr lang="en-US" sz="2800" dirty="0">
                <a:solidFill>
                  <a:schemeClr val="tx1">
                    <a:lumMod val="75000"/>
                    <a:lumOff val="25000"/>
                  </a:schemeClr>
                </a:solidFill>
              </a:rPr>
              <a:t>ABOUT FERRO VANADIUM</a:t>
            </a:r>
          </a:p>
          <a:p>
            <a:pPr>
              <a:lnSpc>
                <a:spcPct val="100000"/>
              </a:lnSpc>
              <a:buFont typeface="Wingdings" panose="05000000000000000000" pitchFamily="2" charset="2"/>
              <a:buChar char="Ø"/>
            </a:pPr>
            <a:r>
              <a:rPr lang="en-US" sz="2800" dirty="0">
                <a:solidFill>
                  <a:schemeClr val="tx1">
                    <a:lumMod val="75000"/>
                    <a:lumOff val="25000"/>
                  </a:schemeClr>
                </a:solidFill>
              </a:rPr>
              <a:t>STEEL PRODUCTION AND VANADIUM CONSUMPTION</a:t>
            </a:r>
          </a:p>
          <a:p>
            <a:pPr>
              <a:lnSpc>
                <a:spcPct val="100000"/>
              </a:lnSpc>
              <a:buFont typeface="Wingdings" panose="05000000000000000000" pitchFamily="2" charset="2"/>
              <a:buChar char="Ø"/>
            </a:pPr>
            <a:r>
              <a:rPr lang="en-US" sz="2800" dirty="0">
                <a:solidFill>
                  <a:schemeClr val="tx1">
                    <a:lumMod val="75000"/>
                    <a:lumOff val="25000"/>
                  </a:schemeClr>
                </a:solidFill>
              </a:rPr>
              <a:t>PAST TO PRESENT PERFORMANCE OF VANADIUM  </a:t>
            </a:r>
          </a:p>
          <a:p>
            <a:pPr>
              <a:lnSpc>
                <a:spcPct val="100000"/>
              </a:lnSpc>
              <a:buFont typeface="Wingdings" panose="05000000000000000000" pitchFamily="2" charset="2"/>
              <a:buChar char="Ø"/>
            </a:pPr>
            <a:r>
              <a:rPr lang="en-US" sz="2800" dirty="0">
                <a:solidFill>
                  <a:schemeClr val="tx1">
                    <a:lumMod val="75000"/>
                    <a:lumOff val="25000"/>
                  </a:schemeClr>
                </a:solidFill>
              </a:rPr>
              <a:t>VANADIUM </a:t>
            </a:r>
            <a:r>
              <a:rPr lang="en-US" sz="2800" dirty="0" smtClean="0">
                <a:solidFill>
                  <a:schemeClr val="tx1">
                    <a:lumMod val="75000"/>
                    <a:lumOff val="25000"/>
                  </a:schemeClr>
                </a:solidFill>
              </a:rPr>
              <a:t>PRODUCTION, CONSUMPTION </a:t>
            </a:r>
            <a:r>
              <a:rPr lang="en-US" sz="2800" dirty="0">
                <a:solidFill>
                  <a:schemeClr val="tx1">
                    <a:lumMod val="75000"/>
                    <a:lumOff val="25000"/>
                  </a:schemeClr>
                </a:solidFill>
              </a:rPr>
              <a:t>AND EXPORT </a:t>
            </a:r>
            <a:r>
              <a:rPr lang="en-US" sz="2800" dirty="0" smtClean="0">
                <a:solidFill>
                  <a:schemeClr val="tx1">
                    <a:lumMod val="75000"/>
                    <a:lumOff val="25000"/>
                  </a:schemeClr>
                </a:solidFill>
              </a:rPr>
              <a:t>OF INDIA</a:t>
            </a:r>
            <a:r>
              <a:rPr lang="en-US" sz="2800" dirty="0">
                <a:solidFill>
                  <a:schemeClr val="tx1">
                    <a:lumMod val="75000"/>
                    <a:lumOff val="25000"/>
                  </a:schemeClr>
                </a:solidFill>
              </a:rPr>
              <a:t>.</a:t>
            </a:r>
          </a:p>
          <a:p>
            <a:pPr>
              <a:lnSpc>
                <a:spcPct val="100000"/>
              </a:lnSpc>
              <a:buFont typeface="Wingdings" panose="05000000000000000000" pitchFamily="2" charset="2"/>
              <a:buChar char="Ø"/>
            </a:pPr>
            <a:r>
              <a:rPr lang="en-US" sz="2800" dirty="0">
                <a:solidFill>
                  <a:schemeClr val="tx1">
                    <a:lumMod val="75000"/>
                    <a:lumOff val="25000"/>
                  </a:schemeClr>
                </a:solidFill>
              </a:rPr>
              <a:t>PRICE OF V2O5 AND FEV 80% SINCE 2015 </a:t>
            </a:r>
            <a:endParaRPr lang="en-US" sz="2800" dirty="0" smtClean="0">
              <a:solidFill>
                <a:schemeClr val="tx1">
                  <a:lumMod val="75000"/>
                  <a:lumOff val="25000"/>
                </a:schemeClr>
              </a:solidFill>
            </a:endParaRPr>
          </a:p>
          <a:p>
            <a:pPr>
              <a:lnSpc>
                <a:spcPct val="100000"/>
              </a:lnSpc>
              <a:buFont typeface="Wingdings" panose="05000000000000000000" pitchFamily="2" charset="2"/>
              <a:buChar char="Ø"/>
            </a:pPr>
            <a:r>
              <a:rPr lang="en-US" sz="2800" dirty="0" smtClean="0">
                <a:solidFill>
                  <a:schemeClr val="tx1">
                    <a:lumMod val="75000"/>
                    <a:lumOff val="25000"/>
                  </a:schemeClr>
                </a:solidFill>
              </a:rPr>
              <a:t>FUTURE CONSUMPTION, DEMAND AND PRODUCTION PROJECTIONS</a:t>
            </a:r>
            <a:endParaRPr lang="en-US" sz="2800" dirty="0">
              <a:solidFill>
                <a:schemeClr val="tx1">
                  <a:lumMod val="75000"/>
                  <a:lumOff val="25000"/>
                </a:schemeClr>
              </a:solidFill>
            </a:endParaRPr>
          </a:p>
          <a:p>
            <a:pPr>
              <a:lnSpc>
                <a:spcPct val="100000"/>
              </a:lnSpc>
              <a:buFont typeface="Wingdings" panose="05000000000000000000" pitchFamily="2" charset="2"/>
              <a:buChar char="Ø"/>
            </a:pPr>
            <a:r>
              <a:rPr lang="en-US" sz="2800" dirty="0">
                <a:solidFill>
                  <a:schemeClr val="tx1">
                    <a:lumMod val="75000"/>
                    <a:lumOff val="25000"/>
                  </a:schemeClr>
                </a:solidFill>
              </a:rPr>
              <a:t>DEMAND PROJECTIONS OF ENERGY STORAGE APPLICATION</a:t>
            </a:r>
          </a:p>
          <a:p>
            <a:pPr>
              <a:lnSpc>
                <a:spcPct val="100000"/>
              </a:lnSpc>
              <a:buFont typeface="Wingdings" panose="05000000000000000000" pitchFamily="2" charset="2"/>
              <a:buChar char="Ø"/>
            </a:pPr>
            <a:r>
              <a:rPr lang="en-US" sz="2800" dirty="0">
                <a:solidFill>
                  <a:schemeClr val="tx1">
                    <a:lumMod val="75000"/>
                    <a:lumOff val="25000"/>
                  </a:schemeClr>
                </a:solidFill>
              </a:rPr>
              <a:t>VANADIUM  TERMED AS A GREEN </a:t>
            </a:r>
            <a:r>
              <a:rPr lang="en-US" sz="2800" dirty="0" smtClean="0">
                <a:solidFill>
                  <a:schemeClr val="tx1">
                    <a:lumMod val="75000"/>
                    <a:lumOff val="25000"/>
                  </a:schemeClr>
                </a:solidFill>
              </a:rPr>
              <a:t>METAL</a:t>
            </a:r>
          </a:p>
          <a:p>
            <a:pPr>
              <a:lnSpc>
                <a:spcPct val="100000"/>
              </a:lnSpc>
              <a:buFont typeface="Wingdings" panose="05000000000000000000" pitchFamily="2" charset="2"/>
              <a:buChar char="Ø"/>
            </a:pPr>
            <a:r>
              <a:rPr lang="en-US" sz="2800" dirty="0" smtClean="0">
                <a:solidFill>
                  <a:schemeClr val="tx1">
                    <a:lumMod val="75000"/>
                    <a:lumOff val="25000"/>
                  </a:schemeClr>
                </a:solidFill>
              </a:rPr>
              <a:t>FUTURE OUTLOOK</a:t>
            </a:r>
            <a:endParaRPr lang="en-US" sz="2800" dirty="0">
              <a:solidFill>
                <a:schemeClr val="tx1">
                  <a:lumMod val="75000"/>
                  <a:lumOff val="25000"/>
                </a:schemeClr>
              </a:solidFill>
            </a:endParaRPr>
          </a:p>
          <a:p>
            <a:pPr>
              <a:lnSpc>
                <a:spcPct val="100000"/>
              </a:lnSpc>
              <a:buFont typeface="Wingdings" panose="05000000000000000000" pitchFamily="2" charset="2"/>
              <a:buChar char="Ø"/>
            </a:pPr>
            <a:r>
              <a:rPr lang="en-IN" sz="2800" dirty="0">
                <a:solidFill>
                  <a:schemeClr val="tx1">
                    <a:lumMod val="75000"/>
                    <a:lumOff val="25000"/>
                  </a:schemeClr>
                </a:solidFill>
              </a:rPr>
              <a:t>REFERENCE LIST</a:t>
            </a:r>
          </a:p>
          <a:p>
            <a:endParaRPr lang="ru-RU" sz="2800" dirty="0"/>
          </a:p>
        </p:txBody>
      </p:sp>
    </p:spTree>
    <p:extLst>
      <p:ext uri="{BB962C8B-B14F-4D97-AF65-F5344CB8AC3E}">
        <p14:creationId xmlns:p14="http://schemas.microsoft.com/office/powerpoint/2010/main" val="3617305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AEBC1A8D-E693-4704-8E11-5AAB4B40BAEF}"/>
              </a:ext>
            </a:extLst>
          </p:cNvPr>
          <p:cNvSpPr>
            <a:spLocks noGrp="1"/>
          </p:cNvSpPr>
          <p:nvPr>
            <p:ph type="ctrTitle"/>
          </p:nvPr>
        </p:nvSpPr>
        <p:spPr/>
        <p:txBody>
          <a:bodyPr/>
          <a:lstStyle/>
          <a:p>
            <a:r>
              <a:rPr lang="en-US" b="0" dirty="0"/>
              <a:t>ABOUT FERRO VANADIUM</a:t>
            </a:r>
          </a:p>
        </p:txBody>
      </p:sp>
      <p:sp>
        <p:nvSpPr>
          <p:cNvPr id="5" name="Subtitle 4">
            <a:extLst>
              <a:ext uri="{FF2B5EF4-FFF2-40B4-BE49-F238E27FC236}">
                <a16:creationId xmlns="" xmlns:a16="http://schemas.microsoft.com/office/drawing/2014/main" id="{18F92ECC-81D7-46DF-AF27-3388655CE442}"/>
              </a:ext>
            </a:extLst>
          </p:cNvPr>
          <p:cNvSpPr>
            <a:spLocks noGrp="1"/>
          </p:cNvSpPr>
          <p:nvPr>
            <p:ph type="subTitle" idx="1"/>
          </p:nvPr>
        </p:nvSpPr>
        <p:spPr>
          <a:xfrm>
            <a:off x="701287" y="1331271"/>
            <a:ext cx="10789423" cy="883525"/>
          </a:xfrm>
        </p:spPr>
        <p:txBody>
          <a:bodyPr>
            <a:normAutofit fontScale="92500" lnSpcReduction="10000"/>
          </a:bodyPr>
          <a:lstStyle/>
          <a:p>
            <a:pPr>
              <a:lnSpc>
                <a:spcPct val="110000"/>
              </a:lnSpc>
            </a:pPr>
            <a:r>
              <a:rPr lang="en-US" dirty="0">
                <a:solidFill>
                  <a:schemeClr val="tx1">
                    <a:lumMod val="75000"/>
                    <a:lumOff val="25000"/>
                  </a:schemeClr>
                </a:solidFill>
              </a:rPr>
              <a:t>Vanadium is a grey, soft, ductile high value metal with several unique characteristics that position it well in steel, alloys and chemical sectors. Its characteristics are High Strength to weight ratio, Corrosion Resistance, Fabric ability, Weld ability and is water soluble </a:t>
            </a:r>
            <a:endParaRPr lang="ru-RU" dirty="0">
              <a:solidFill>
                <a:schemeClr val="tx1">
                  <a:lumMod val="75000"/>
                  <a:lumOff val="25000"/>
                </a:schemeClr>
              </a:solidFill>
            </a:endParaRPr>
          </a:p>
        </p:txBody>
      </p:sp>
      <p:sp>
        <p:nvSpPr>
          <p:cNvPr id="6" name="Rectangle 2">
            <a:extLst>
              <a:ext uri="{FF2B5EF4-FFF2-40B4-BE49-F238E27FC236}">
                <a16:creationId xmlns="" xmlns:a16="http://schemas.microsoft.com/office/drawing/2014/main" id="{14FA9779-78B4-450E-8CF0-9B060E60FD05}"/>
              </a:ext>
            </a:extLst>
          </p:cNvPr>
          <p:cNvSpPr>
            <a:spLocks noChangeArrowheads="1"/>
          </p:cNvSpPr>
          <p:nvPr/>
        </p:nvSpPr>
        <p:spPr bwMode="auto">
          <a:xfrm>
            <a:off x="2205900" y="2336430"/>
            <a:ext cx="69964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lang="en-US" altLang="en-US" sz="2400" b="1" u="sng" dirty="0">
                <a:solidFill>
                  <a:srgbClr val="FF9933"/>
                </a:solidFill>
                <a:latin typeface="+mj-lt"/>
                <a:ea typeface="Calibri" panose="020F0502020204030204" pitchFamily="34" charset="0"/>
                <a:cs typeface="Lato Semibold"/>
              </a:rPr>
              <a:t>VANADIUM PRODUCTION IN 2015 </a:t>
            </a:r>
            <a:endParaRPr kumimoji="0" lang="en-US" altLang="en-US" sz="2000" b="0" i="0" u="sng" strike="noStrike" cap="none" normalizeH="0" baseline="0" dirty="0">
              <a:ln>
                <a:noFill/>
              </a:ln>
              <a:solidFill>
                <a:srgbClr val="FF9933"/>
              </a:solidFill>
              <a:effectLst/>
              <a:latin typeface="Arial" panose="020B0604020202020204" pitchFamily="34" charset="0"/>
            </a:endParaRPr>
          </a:p>
        </p:txBody>
      </p:sp>
      <p:graphicFrame>
        <p:nvGraphicFramePr>
          <p:cNvPr id="8" name="Chart 7">
            <a:extLst>
              <a:ext uri="{FF2B5EF4-FFF2-40B4-BE49-F238E27FC236}">
                <a16:creationId xmlns="" xmlns:a16="http://schemas.microsoft.com/office/drawing/2014/main" id="{6EF665E4-7DB5-45CD-9207-3C5C42C859C6}"/>
              </a:ext>
            </a:extLst>
          </p:cNvPr>
          <p:cNvGraphicFramePr/>
          <p:nvPr>
            <p:extLst>
              <p:ext uri="{D42A27DB-BD31-4B8C-83A1-F6EECF244321}">
                <p14:modId xmlns:p14="http://schemas.microsoft.com/office/powerpoint/2010/main" val="411760090"/>
              </p:ext>
            </p:extLst>
          </p:nvPr>
        </p:nvGraphicFramePr>
        <p:xfrm>
          <a:off x="2261972" y="2919730"/>
          <a:ext cx="6570771" cy="39382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16910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39155-1F5E-4F48-B50E-F00D8FC535D9}"/>
              </a:ext>
            </a:extLst>
          </p:cNvPr>
          <p:cNvSpPr>
            <a:spLocks noGrp="1"/>
          </p:cNvSpPr>
          <p:nvPr>
            <p:ph type="title"/>
          </p:nvPr>
        </p:nvSpPr>
        <p:spPr/>
        <p:txBody>
          <a:bodyPr>
            <a:normAutofit/>
          </a:bodyPr>
          <a:lstStyle/>
          <a:p>
            <a:r>
              <a:rPr lang="en-US" sz="3200" b="1" dirty="0">
                <a:effectLst>
                  <a:outerShdw blurRad="38100" dist="38100" dir="2700000" algn="tl">
                    <a:srgbClr val="000000">
                      <a:alpha val="43137"/>
                    </a:srgbClr>
                  </a:outerShdw>
                </a:effectLst>
              </a:rPr>
              <a:t>STEEL PRODUCTION AND VANADIUM CONSUMPTION</a:t>
            </a:r>
          </a:p>
        </p:txBody>
      </p:sp>
      <p:pic>
        <p:nvPicPr>
          <p:cNvPr id="7" name="Picture 6">
            <a:extLst>
              <a:ext uri="{FF2B5EF4-FFF2-40B4-BE49-F238E27FC236}">
                <a16:creationId xmlns="" xmlns:a16="http://schemas.microsoft.com/office/drawing/2014/main" id="{1B826D41-7017-4B38-8165-B36FDCA179F1}"/>
              </a:ext>
            </a:extLst>
          </p:cNvPr>
          <p:cNvPicPr/>
          <p:nvPr/>
        </p:nvPicPr>
        <p:blipFill>
          <a:blip r:embed="rId2"/>
          <a:srcRect/>
          <a:stretch>
            <a:fillRect/>
          </a:stretch>
        </p:blipFill>
        <p:spPr bwMode="auto">
          <a:xfrm>
            <a:off x="2344565" y="1499562"/>
            <a:ext cx="7319988" cy="4078278"/>
          </a:xfrm>
          <a:prstGeom prst="rect">
            <a:avLst/>
          </a:prstGeom>
          <a:noFill/>
          <a:ln w="9525">
            <a:noFill/>
            <a:miter lim="800000"/>
            <a:headEnd/>
            <a:tailEnd/>
          </a:ln>
        </p:spPr>
      </p:pic>
      <p:sp>
        <p:nvSpPr>
          <p:cNvPr id="4" name="TextBox 3"/>
          <p:cNvSpPr txBox="1"/>
          <p:nvPr/>
        </p:nvSpPr>
        <p:spPr>
          <a:xfrm>
            <a:off x="2429690" y="5708469"/>
            <a:ext cx="7929155" cy="1200329"/>
          </a:xfrm>
          <a:prstGeom prst="rect">
            <a:avLst/>
          </a:prstGeom>
          <a:noFill/>
        </p:spPr>
        <p:txBody>
          <a:bodyPr wrap="square" rtlCol="0">
            <a:spAutoFit/>
          </a:bodyPr>
          <a:lstStyle/>
          <a:p>
            <a:pPr lvl="0">
              <a:buFont typeface="Arial" pitchFamily="34" charset="0"/>
              <a:buChar char="•"/>
            </a:pPr>
            <a:r>
              <a:rPr lang="en-US" dirty="0" smtClean="0"/>
              <a:t>  The steel Industry accounts for &gt;90% of total vanadium consumption</a:t>
            </a:r>
          </a:p>
          <a:p>
            <a:pPr lvl="0"/>
            <a:endParaRPr lang="en-US" dirty="0" smtClean="0"/>
          </a:p>
          <a:p>
            <a:pPr lvl="0">
              <a:buFont typeface="Arial" pitchFamily="34" charset="0"/>
              <a:buChar char="•"/>
            </a:pPr>
            <a:r>
              <a:rPr lang="en-US" dirty="0" smtClean="0"/>
              <a:t>  Since 2009 the consumption has significantly increased as good as 6.1% CAGR </a:t>
            </a:r>
          </a:p>
          <a:p>
            <a:endParaRPr lang="en-US" dirty="0"/>
          </a:p>
        </p:txBody>
      </p:sp>
    </p:spTree>
    <p:extLst>
      <p:ext uri="{BB962C8B-B14F-4D97-AF65-F5344CB8AC3E}">
        <p14:creationId xmlns:p14="http://schemas.microsoft.com/office/powerpoint/2010/main" val="593971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 xmlns:a16="http://schemas.microsoft.com/office/drawing/2014/main" id="{6D2A2984-909C-46E6-BA11-B06EBD98F0D9}"/>
              </a:ext>
            </a:extLst>
          </p:cNvPr>
          <p:cNvPicPr>
            <a:picLocks noGrp="1" noChangeAspect="1"/>
          </p:cNvPicPr>
          <p:nvPr>
            <p:ph type="pic" sz="quarter" idx="18"/>
          </p:nvPr>
        </p:nvPicPr>
        <p:blipFill>
          <a:blip r:embed="rId2"/>
          <a:stretch>
            <a:fillRect/>
          </a:stretch>
        </p:blipFill>
        <p:spPr>
          <a:xfrm>
            <a:off x="5830348" y="1810515"/>
            <a:ext cx="6361651" cy="3081448"/>
          </a:xfrm>
        </p:spPr>
      </p:pic>
      <p:sp>
        <p:nvSpPr>
          <p:cNvPr id="2" name="Title 1">
            <a:extLst>
              <a:ext uri="{FF2B5EF4-FFF2-40B4-BE49-F238E27FC236}">
                <a16:creationId xmlns="" xmlns:a16="http://schemas.microsoft.com/office/drawing/2014/main" id="{64F79B87-4AA7-436A-A28E-213168C1C67B}"/>
              </a:ext>
            </a:extLst>
          </p:cNvPr>
          <p:cNvSpPr>
            <a:spLocks noGrp="1"/>
          </p:cNvSpPr>
          <p:nvPr>
            <p:ph type="title"/>
          </p:nvPr>
        </p:nvSpPr>
        <p:spPr>
          <a:xfrm>
            <a:off x="815854" y="1231900"/>
            <a:ext cx="4931803" cy="782638"/>
          </a:xfrm>
        </p:spPr>
        <p:txBody>
          <a:bodyPr>
            <a:normAutofit fontScale="90000"/>
          </a:bodyPr>
          <a:lstStyle/>
          <a:p>
            <a:r>
              <a:rPr lang="en-US" dirty="0" smtClean="0"/>
              <a:t>NOBLE FERRO ALLOYS</a:t>
            </a:r>
            <a:endParaRPr lang="en-US" dirty="0"/>
          </a:p>
        </p:txBody>
      </p:sp>
      <p:sp>
        <p:nvSpPr>
          <p:cNvPr id="5" name="Text Placeholder 4">
            <a:extLst>
              <a:ext uri="{FF2B5EF4-FFF2-40B4-BE49-F238E27FC236}">
                <a16:creationId xmlns="" xmlns:a16="http://schemas.microsoft.com/office/drawing/2014/main" id="{5DD2790B-AC76-457A-BCB5-3E68F230ED5B}"/>
              </a:ext>
            </a:extLst>
          </p:cNvPr>
          <p:cNvSpPr>
            <a:spLocks noGrp="1"/>
          </p:cNvSpPr>
          <p:nvPr>
            <p:ph type="body" sz="quarter" idx="15"/>
          </p:nvPr>
        </p:nvSpPr>
        <p:spPr>
          <a:xfrm>
            <a:off x="830068" y="2957804"/>
            <a:ext cx="4548187" cy="3069771"/>
          </a:xfrm>
        </p:spPr>
        <p:txBody>
          <a:bodyPr>
            <a:normAutofit lnSpcReduction="10000"/>
          </a:bodyPr>
          <a:lstStyle/>
          <a:p>
            <a:pPr lvl="1"/>
            <a:r>
              <a:rPr lang="en-US" dirty="0">
                <a:solidFill>
                  <a:schemeClr val="tx1">
                    <a:lumMod val="65000"/>
                    <a:lumOff val="35000"/>
                  </a:schemeClr>
                </a:solidFill>
                <a:latin typeface="+mj-lt"/>
              </a:rPr>
              <a:t>Ferro Molybdenum</a:t>
            </a:r>
          </a:p>
          <a:p>
            <a:pPr lvl="1"/>
            <a:r>
              <a:rPr lang="en-US" dirty="0">
                <a:solidFill>
                  <a:schemeClr val="tx1">
                    <a:lumMod val="65000"/>
                    <a:lumOff val="35000"/>
                  </a:schemeClr>
                </a:solidFill>
                <a:latin typeface="+mj-lt"/>
              </a:rPr>
              <a:t>Ferro Vanadium</a:t>
            </a:r>
          </a:p>
          <a:p>
            <a:pPr lvl="1"/>
            <a:r>
              <a:rPr lang="en-US" dirty="0">
                <a:solidFill>
                  <a:schemeClr val="tx1">
                    <a:lumMod val="65000"/>
                    <a:lumOff val="35000"/>
                  </a:schemeClr>
                </a:solidFill>
                <a:latin typeface="+mj-lt"/>
              </a:rPr>
              <a:t>Ferro Niobium</a:t>
            </a:r>
          </a:p>
          <a:p>
            <a:pPr lvl="1"/>
            <a:r>
              <a:rPr lang="en-US" dirty="0">
                <a:solidFill>
                  <a:schemeClr val="tx1">
                    <a:lumMod val="65000"/>
                    <a:lumOff val="35000"/>
                  </a:schemeClr>
                </a:solidFill>
                <a:latin typeface="+mj-lt"/>
              </a:rPr>
              <a:t>Ferro Tungsten</a:t>
            </a:r>
          </a:p>
          <a:p>
            <a:pPr lvl="1"/>
            <a:r>
              <a:rPr lang="en-US" dirty="0">
                <a:solidFill>
                  <a:schemeClr val="tx1">
                    <a:lumMod val="65000"/>
                    <a:lumOff val="35000"/>
                  </a:schemeClr>
                </a:solidFill>
                <a:latin typeface="+mj-lt"/>
              </a:rPr>
              <a:t>Ferro </a:t>
            </a:r>
            <a:r>
              <a:rPr lang="en-US" dirty="0" smtClean="0">
                <a:solidFill>
                  <a:schemeClr val="tx1">
                    <a:lumMod val="65000"/>
                    <a:lumOff val="35000"/>
                  </a:schemeClr>
                </a:solidFill>
                <a:latin typeface="+mj-lt"/>
              </a:rPr>
              <a:t>Nickel</a:t>
            </a:r>
            <a:endParaRPr lang="en-US" dirty="0">
              <a:solidFill>
                <a:schemeClr val="tx1">
                  <a:lumMod val="65000"/>
                  <a:lumOff val="35000"/>
                </a:schemeClr>
              </a:solidFill>
              <a:latin typeface="+mj-lt"/>
            </a:endParaRPr>
          </a:p>
          <a:p>
            <a:pPr lvl="1"/>
            <a:r>
              <a:rPr lang="en-US" dirty="0">
                <a:solidFill>
                  <a:schemeClr val="tx1">
                    <a:lumMod val="65000"/>
                    <a:lumOff val="35000"/>
                  </a:schemeClr>
                </a:solidFill>
                <a:latin typeface="+mj-lt"/>
              </a:rPr>
              <a:t>Ferro Titanium</a:t>
            </a:r>
          </a:p>
          <a:p>
            <a:pPr lvl="1"/>
            <a:r>
              <a:rPr lang="en-US" dirty="0">
                <a:solidFill>
                  <a:schemeClr val="tx1">
                    <a:lumMod val="65000"/>
                    <a:lumOff val="35000"/>
                  </a:schemeClr>
                </a:solidFill>
                <a:latin typeface="+mj-lt"/>
              </a:rPr>
              <a:t>Ferro Boron</a:t>
            </a:r>
          </a:p>
          <a:p>
            <a:pPr lvl="1"/>
            <a:r>
              <a:rPr lang="en-US" dirty="0">
                <a:solidFill>
                  <a:schemeClr val="tx1">
                    <a:lumMod val="65000"/>
                    <a:lumOff val="35000"/>
                  </a:schemeClr>
                </a:solidFill>
                <a:latin typeface="+mj-lt"/>
              </a:rPr>
              <a:t>Ferro Aluminum</a:t>
            </a:r>
          </a:p>
          <a:p>
            <a:endParaRPr lang="ru-RU" dirty="0">
              <a:solidFill>
                <a:schemeClr val="tx1">
                  <a:lumMod val="50000"/>
                  <a:lumOff val="50000"/>
                </a:schemeClr>
              </a:solidFill>
            </a:endParaRPr>
          </a:p>
        </p:txBody>
      </p:sp>
      <p:sp>
        <p:nvSpPr>
          <p:cNvPr id="10" name="Content Placeholder 2">
            <a:extLst>
              <a:ext uri="{FF2B5EF4-FFF2-40B4-BE49-F238E27FC236}">
                <a16:creationId xmlns="" xmlns:a16="http://schemas.microsoft.com/office/drawing/2014/main" id="{D44D494D-BA15-4CEB-A6C6-A3C45775B167}"/>
              </a:ext>
            </a:extLst>
          </p:cNvPr>
          <p:cNvSpPr txBox="1">
            <a:spLocks/>
          </p:cNvSpPr>
          <p:nvPr/>
        </p:nvSpPr>
        <p:spPr>
          <a:xfrm>
            <a:off x="736037" y="2362868"/>
            <a:ext cx="4583112" cy="594936"/>
          </a:xfrm>
          <a:prstGeom prst="rect">
            <a:avLst/>
          </a:prstGeom>
        </p:spPr>
        <p:txBody>
          <a:bodyPr>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i="1" dirty="0">
                <a:solidFill>
                  <a:srgbClr val="4472C4"/>
                </a:solidFill>
              </a:rPr>
              <a:t>Types of Noble Ferro Alloys</a:t>
            </a:r>
          </a:p>
          <a:p>
            <a:pPr lvl="1">
              <a:buFont typeface="Arial" panose="020B0604020202020204" pitchFamily="34" charset="0"/>
              <a:buNone/>
            </a:pPr>
            <a:endParaRPr lang="en-US" sz="2800" b="1" i="1" dirty="0">
              <a:solidFill>
                <a:srgbClr val="4472C4"/>
              </a:solidFill>
            </a:endParaRPr>
          </a:p>
        </p:txBody>
      </p:sp>
    </p:spTree>
    <p:extLst>
      <p:ext uri="{BB962C8B-B14F-4D97-AF65-F5344CB8AC3E}">
        <p14:creationId xmlns:p14="http://schemas.microsoft.com/office/powerpoint/2010/main" val="20235355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VANADIUM CONSUMPTION HISTORY</a:t>
            </a:r>
            <a:endParaRPr lang="en-US" dirty="0"/>
          </a:p>
        </p:txBody>
      </p:sp>
      <p:sp>
        <p:nvSpPr>
          <p:cNvPr id="4" name="Text Placeholder 3"/>
          <p:cNvSpPr>
            <a:spLocks noGrp="1"/>
          </p:cNvSpPr>
          <p:nvPr>
            <p:ph type="body" sz="quarter" idx="16"/>
          </p:nvPr>
        </p:nvSpPr>
        <p:spPr>
          <a:xfrm>
            <a:off x="2455817" y="1943001"/>
            <a:ext cx="8889849" cy="4196547"/>
          </a:xfrm>
        </p:spPr>
        <p:txBody>
          <a:bodyPr/>
          <a:lstStyle/>
          <a:p>
            <a:pPr algn="l">
              <a:buFont typeface="Arial" pitchFamily="34" charset="0"/>
              <a:buChar char="•"/>
            </a:pPr>
            <a:r>
              <a:rPr lang="en-US" sz="2000" b="0" dirty="0" smtClean="0"/>
              <a:t> The best performing battery metal of 2017 is Vanadium</a:t>
            </a:r>
          </a:p>
          <a:p>
            <a:pPr lvl="0" algn="l">
              <a:buFont typeface="Arial" pitchFamily="34" charset="0"/>
              <a:buChar char="•"/>
            </a:pPr>
            <a:endParaRPr lang="en-US" sz="2000" b="0" dirty="0" smtClean="0"/>
          </a:p>
          <a:p>
            <a:pPr lvl="0" algn="l">
              <a:buFont typeface="Arial" pitchFamily="34" charset="0"/>
              <a:buChar char="•"/>
            </a:pPr>
            <a:r>
              <a:rPr lang="en-US" sz="2000" b="0" dirty="0" smtClean="0"/>
              <a:t> Consumption grew at CAGR of 0.90%  since 2007</a:t>
            </a:r>
          </a:p>
          <a:p>
            <a:pPr lvl="0" algn="l">
              <a:buFont typeface="Arial" pitchFamily="34" charset="0"/>
              <a:buChar char="•"/>
            </a:pPr>
            <a:endParaRPr lang="en-US" sz="2000" b="0" dirty="0" smtClean="0"/>
          </a:p>
          <a:p>
            <a:pPr algn="l">
              <a:buFont typeface="Arial" pitchFamily="34" charset="0"/>
              <a:buChar char="•"/>
            </a:pPr>
            <a:r>
              <a:rPr lang="en-US" sz="2000" b="0" dirty="0" smtClean="0"/>
              <a:t>Steel production growth of 0.72% CAGR since 2007</a:t>
            </a:r>
          </a:p>
          <a:p>
            <a:pPr lvl="0" algn="l">
              <a:buFont typeface="Arial" pitchFamily="34" charset="0"/>
              <a:buChar char="•"/>
            </a:pPr>
            <a:endParaRPr lang="en-US" sz="2000" b="0" dirty="0" smtClean="0"/>
          </a:p>
          <a:p>
            <a:pPr lvl="0" algn="l">
              <a:buFont typeface="Arial" pitchFamily="34" charset="0"/>
              <a:buChar char="•"/>
            </a:pPr>
            <a:r>
              <a:rPr lang="en-US" sz="2000" b="0" dirty="0" smtClean="0"/>
              <a:t>China is the largest Consumer with a market share of 42% in 2017</a:t>
            </a:r>
          </a:p>
          <a:p>
            <a:pPr lvl="0" algn="l">
              <a:buFont typeface="Arial" pitchFamily="34" charset="0"/>
              <a:buChar char="•"/>
            </a:pPr>
            <a:endParaRPr lang="en-US" sz="2000" b="0" dirty="0" smtClean="0"/>
          </a:p>
          <a:p>
            <a:pPr lvl="0" algn="l">
              <a:buFont typeface="Arial" pitchFamily="34" charset="0"/>
              <a:buChar char="•"/>
            </a:pPr>
            <a:r>
              <a:rPr lang="en-US" sz="2000" b="0" dirty="0" smtClean="0"/>
              <a:t>India’s Consumption is just 3-4% compared to China’s Consumption</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2E5D49-E249-409D-B751-A559433D91A4}"/>
              </a:ext>
            </a:extLst>
          </p:cNvPr>
          <p:cNvSpPr>
            <a:spLocks noGrp="1"/>
          </p:cNvSpPr>
          <p:nvPr>
            <p:ph type="title"/>
          </p:nvPr>
        </p:nvSpPr>
        <p:spPr>
          <a:xfrm>
            <a:off x="1851927" y="356979"/>
            <a:ext cx="8488146" cy="676275"/>
          </a:xfrm>
        </p:spPr>
        <p:txBody>
          <a:bodyPr>
            <a:normAutofit/>
          </a:bodyPr>
          <a:lstStyle/>
          <a:p>
            <a:r>
              <a:rPr lang="en-US" b="1" dirty="0">
                <a:effectLst>
                  <a:outerShdw blurRad="38100" dist="38100" dir="2700000" algn="tl">
                    <a:srgbClr val="000000">
                      <a:alpha val="43137"/>
                    </a:srgbClr>
                  </a:outerShdw>
                </a:effectLst>
              </a:rPr>
              <a:t>PAST TO PRESENT PERFORMANCE</a:t>
            </a:r>
          </a:p>
        </p:txBody>
      </p:sp>
      <p:graphicFrame>
        <p:nvGraphicFramePr>
          <p:cNvPr id="7" name="Chart 6">
            <a:extLst>
              <a:ext uri="{FF2B5EF4-FFF2-40B4-BE49-F238E27FC236}">
                <a16:creationId xmlns="" xmlns:a16="http://schemas.microsoft.com/office/drawing/2014/main" id="{29F8FA08-5F16-4A4F-BB19-AF6B21AD3F89}"/>
              </a:ext>
            </a:extLst>
          </p:cNvPr>
          <p:cNvGraphicFramePr/>
          <p:nvPr>
            <p:extLst>
              <p:ext uri="{D42A27DB-BD31-4B8C-83A1-F6EECF244321}">
                <p14:modId xmlns:p14="http://schemas.microsoft.com/office/powerpoint/2010/main" val="4028622526"/>
              </p:ext>
            </p:extLst>
          </p:nvPr>
        </p:nvGraphicFramePr>
        <p:xfrm>
          <a:off x="2302409" y="1615104"/>
          <a:ext cx="7507798" cy="281320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698170" y="4781006"/>
            <a:ext cx="9183189" cy="1200329"/>
          </a:xfrm>
          <a:prstGeom prst="rect">
            <a:avLst/>
          </a:prstGeom>
          <a:noFill/>
        </p:spPr>
        <p:txBody>
          <a:bodyPr wrap="square" rtlCol="0">
            <a:spAutoFit/>
          </a:bodyPr>
          <a:lstStyle/>
          <a:p>
            <a:pPr lvl="0">
              <a:buFont typeface="Arial" pitchFamily="34" charset="0"/>
              <a:buChar char="•"/>
            </a:pPr>
            <a:r>
              <a:rPr lang="en-US" dirty="0" smtClean="0"/>
              <a:t>Vanadium Prices grew 72%  in 2016 and has continued in 2018 up approx. 68%  year to date.</a:t>
            </a:r>
          </a:p>
          <a:p>
            <a:pPr lvl="0"/>
            <a:r>
              <a:rPr lang="en-US" dirty="0" smtClean="0"/>
              <a:t> </a:t>
            </a:r>
          </a:p>
          <a:p>
            <a:pPr lvl="0">
              <a:buFont typeface="Arial" pitchFamily="34" charset="0"/>
              <a:buChar char="•"/>
            </a:pPr>
            <a:r>
              <a:rPr lang="en-US" dirty="0" smtClean="0"/>
              <a:t>Vanadium prices have grown 5 fold since Nov’15</a:t>
            </a:r>
          </a:p>
          <a:p>
            <a:endParaRPr lang="en-US" dirty="0"/>
          </a:p>
        </p:txBody>
      </p:sp>
    </p:spTree>
    <p:extLst>
      <p:ext uri="{BB962C8B-B14F-4D97-AF65-F5344CB8AC3E}">
        <p14:creationId xmlns:p14="http://schemas.microsoft.com/office/powerpoint/2010/main" val="80082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2E5D49-E249-409D-B751-A559433D91A4}"/>
              </a:ext>
            </a:extLst>
          </p:cNvPr>
          <p:cNvSpPr>
            <a:spLocks noGrp="1"/>
          </p:cNvSpPr>
          <p:nvPr>
            <p:ph type="title"/>
          </p:nvPr>
        </p:nvSpPr>
        <p:spPr>
          <a:xfrm>
            <a:off x="1293223" y="313509"/>
            <a:ext cx="9575074" cy="719745"/>
          </a:xfrm>
        </p:spPr>
        <p:txBody>
          <a:bodyPr>
            <a:noAutofit/>
          </a:bodyPr>
          <a:lstStyle/>
          <a:p>
            <a:r>
              <a:rPr lang="en-US" sz="3200" b="1" dirty="0">
                <a:effectLst>
                  <a:outerShdw blurRad="38100" dist="38100" dir="2700000" algn="tl">
                    <a:srgbClr val="000000">
                      <a:alpha val="43137"/>
                    </a:srgbClr>
                  </a:outerShdw>
                </a:effectLst>
              </a:rPr>
              <a:t>PRODUCTION, EXPORT AND CONSUMPTION OF </a:t>
            </a:r>
            <a:r>
              <a:rPr lang="en-US" sz="3200" b="1" dirty="0" smtClean="0">
                <a:effectLst>
                  <a:outerShdw blurRad="38100" dist="38100" dir="2700000" algn="tl">
                    <a:srgbClr val="000000">
                      <a:alpha val="43137"/>
                    </a:srgbClr>
                  </a:outerShdw>
                </a:effectLst>
              </a:rPr>
              <a:t>INDIA</a:t>
            </a:r>
            <a:endParaRPr lang="en-US" sz="3200" b="1" dirty="0">
              <a:effectLst>
                <a:outerShdw blurRad="38100" dist="38100" dir="2700000" algn="tl">
                  <a:srgbClr val="000000">
                    <a:alpha val="43137"/>
                  </a:srgbClr>
                </a:outerShdw>
              </a:effectLst>
            </a:endParaRPr>
          </a:p>
        </p:txBody>
      </p:sp>
      <p:graphicFrame>
        <p:nvGraphicFramePr>
          <p:cNvPr id="3" name="Table 2">
            <a:extLst>
              <a:ext uri="{FF2B5EF4-FFF2-40B4-BE49-F238E27FC236}">
                <a16:creationId xmlns="" xmlns:a16="http://schemas.microsoft.com/office/drawing/2014/main" id="{DEB1F2E8-55E0-4E9C-A326-2BA3F54E3BCC}"/>
              </a:ext>
            </a:extLst>
          </p:cNvPr>
          <p:cNvGraphicFramePr>
            <a:graphicFrameLocks noGrp="1"/>
          </p:cNvGraphicFramePr>
          <p:nvPr>
            <p:extLst>
              <p:ext uri="{D42A27DB-BD31-4B8C-83A1-F6EECF244321}">
                <p14:modId xmlns:p14="http://schemas.microsoft.com/office/powerpoint/2010/main" val="973456584"/>
              </p:ext>
            </p:extLst>
          </p:nvPr>
        </p:nvGraphicFramePr>
        <p:xfrm>
          <a:off x="2861565" y="1855304"/>
          <a:ext cx="6468868" cy="613954"/>
        </p:xfrm>
        <a:graphic>
          <a:graphicData uri="http://schemas.openxmlformats.org/drawingml/2006/table">
            <a:tbl>
              <a:tblPr firstRow="1" firstCol="1" bandRow="1">
                <a:tableStyleId>{3B4B98B0-60AC-42C2-AFA5-B58CD77FA1E5}</a:tableStyleId>
              </a:tblPr>
              <a:tblGrid>
                <a:gridCol w="1397381">
                  <a:extLst>
                    <a:ext uri="{9D8B030D-6E8A-4147-A177-3AD203B41FA5}">
                      <a16:colId xmlns="" xmlns:a16="http://schemas.microsoft.com/office/drawing/2014/main" val="3725521175"/>
                    </a:ext>
                  </a:extLst>
                </a:gridCol>
                <a:gridCol w="817324">
                  <a:extLst>
                    <a:ext uri="{9D8B030D-6E8A-4147-A177-3AD203B41FA5}">
                      <a16:colId xmlns="" xmlns:a16="http://schemas.microsoft.com/office/drawing/2014/main" val="3155534098"/>
                    </a:ext>
                  </a:extLst>
                </a:gridCol>
                <a:gridCol w="1019728">
                  <a:extLst>
                    <a:ext uri="{9D8B030D-6E8A-4147-A177-3AD203B41FA5}">
                      <a16:colId xmlns="" xmlns:a16="http://schemas.microsoft.com/office/drawing/2014/main" val="2160522598"/>
                    </a:ext>
                  </a:extLst>
                </a:gridCol>
                <a:gridCol w="1078145">
                  <a:extLst>
                    <a:ext uri="{9D8B030D-6E8A-4147-A177-3AD203B41FA5}">
                      <a16:colId xmlns="" xmlns:a16="http://schemas.microsoft.com/office/drawing/2014/main" val="40680373"/>
                    </a:ext>
                  </a:extLst>
                </a:gridCol>
                <a:gridCol w="1078145">
                  <a:extLst>
                    <a:ext uri="{9D8B030D-6E8A-4147-A177-3AD203B41FA5}">
                      <a16:colId xmlns="" xmlns:a16="http://schemas.microsoft.com/office/drawing/2014/main" val="3185626500"/>
                    </a:ext>
                  </a:extLst>
                </a:gridCol>
                <a:gridCol w="1078145">
                  <a:extLst>
                    <a:ext uri="{9D8B030D-6E8A-4147-A177-3AD203B41FA5}">
                      <a16:colId xmlns="" xmlns:a16="http://schemas.microsoft.com/office/drawing/2014/main" val="2449510076"/>
                    </a:ext>
                  </a:extLst>
                </a:gridCol>
              </a:tblGrid>
              <a:tr h="306977">
                <a:tc>
                  <a:txBody>
                    <a:bodyPr/>
                    <a:lstStyle/>
                    <a:p>
                      <a:pPr algn="ctr">
                        <a:lnSpc>
                          <a:spcPct val="115000"/>
                        </a:lnSpc>
                        <a:spcAft>
                          <a:spcPts val="0"/>
                        </a:spcAft>
                      </a:pPr>
                      <a:r>
                        <a:rPr lang="en-US" sz="1100" dirty="0">
                          <a:effectLst/>
                        </a:rPr>
                        <a:t>Product</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2006-07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dirty="0">
                          <a:effectLst/>
                        </a:rPr>
                        <a:t>2007-08</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dirty="0">
                          <a:effectLst/>
                        </a:rPr>
                        <a:t>2008-09</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2009-10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dirty="0">
                          <a:effectLst/>
                        </a:rPr>
                        <a:t>2010-11</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587052487"/>
                  </a:ext>
                </a:extLst>
              </a:tr>
              <a:tr h="306977">
                <a:tc>
                  <a:txBody>
                    <a:bodyPr/>
                    <a:lstStyle/>
                    <a:p>
                      <a:pPr algn="ctr">
                        <a:lnSpc>
                          <a:spcPct val="115000"/>
                        </a:lnSpc>
                        <a:spcAft>
                          <a:spcPts val="0"/>
                        </a:spcAft>
                      </a:pPr>
                      <a:r>
                        <a:rPr lang="en-US" sz="1100">
                          <a:effectLst/>
                        </a:rPr>
                        <a:t>Ferro Vanadium</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1139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1585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1501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1389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dirty="0">
                          <a:effectLst/>
                        </a:rPr>
                        <a:t>1500</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898214963"/>
                  </a:ext>
                </a:extLst>
              </a:tr>
            </a:tbl>
          </a:graphicData>
        </a:graphic>
      </p:graphicFrame>
      <p:sp>
        <p:nvSpPr>
          <p:cNvPr id="4" name="Rectangle 1">
            <a:extLst>
              <a:ext uri="{FF2B5EF4-FFF2-40B4-BE49-F238E27FC236}">
                <a16:creationId xmlns="" xmlns:a16="http://schemas.microsoft.com/office/drawing/2014/main" id="{8F1E0921-FF8A-4EB1-88C5-F852ED7235D8}"/>
              </a:ext>
            </a:extLst>
          </p:cNvPr>
          <p:cNvSpPr>
            <a:spLocks noChangeArrowheads="1"/>
          </p:cNvSpPr>
          <p:nvPr/>
        </p:nvSpPr>
        <p:spPr bwMode="auto">
          <a:xfrm>
            <a:off x="3587172" y="1428947"/>
            <a:ext cx="50176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Production of Ferro Vanadium during 2005-06 to 2010-11(Quantity in MT)</a:t>
            </a:r>
            <a:endParaRPr kumimoji="0" lang="en-US" altLang="en-US" sz="1800" b="0" i="0" u="none" strike="noStrike" cap="none" normalizeH="0" baseline="0" dirty="0">
              <a:ln>
                <a:noFill/>
              </a:ln>
              <a:solidFill>
                <a:srgbClr val="FF6600"/>
              </a:solidFill>
              <a:effectLst/>
              <a:latin typeface="Arial" panose="020B0604020202020204" pitchFamily="34" charset="0"/>
            </a:endParaRPr>
          </a:p>
        </p:txBody>
      </p:sp>
      <p:graphicFrame>
        <p:nvGraphicFramePr>
          <p:cNvPr id="5" name="Table 4">
            <a:extLst>
              <a:ext uri="{FF2B5EF4-FFF2-40B4-BE49-F238E27FC236}">
                <a16:creationId xmlns="" xmlns:a16="http://schemas.microsoft.com/office/drawing/2014/main" id="{F8DE25F4-2D42-459F-9690-34F6A212C1C9}"/>
              </a:ext>
            </a:extLst>
          </p:cNvPr>
          <p:cNvGraphicFramePr>
            <a:graphicFrameLocks noGrp="1"/>
          </p:cNvGraphicFramePr>
          <p:nvPr>
            <p:extLst>
              <p:ext uri="{D42A27DB-BD31-4B8C-83A1-F6EECF244321}">
                <p14:modId xmlns:p14="http://schemas.microsoft.com/office/powerpoint/2010/main" val="34740719"/>
              </p:ext>
            </p:extLst>
          </p:nvPr>
        </p:nvGraphicFramePr>
        <p:xfrm>
          <a:off x="346780" y="3147635"/>
          <a:ext cx="5153519" cy="677652"/>
        </p:xfrm>
        <a:graphic>
          <a:graphicData uri="http://schemas.openxmlformats.org/drawingml/2006/table">
            <a:tbl>
              <a:tblPr firstRow="1" firstCol="1" bandRow="1">
                <a:tableStyleId>{3B4B98B0-60AC-42C2-AFA5-B58CD77FA1E5}</a:tableStyleId>
              </a:tblPr>
              <a:tblGrid>
                <a:gridCol w="1026829">
                  <a:extLst>
                    <a:ext uri="{9D8B030D-6E8A-4147-A177-3AD203B41FA5}">
                      <a16:colId xmlns="" xmlns:a16="http://schemas.microsoft.com/office/drawing/2014/main" val="1787721742"/>
                    </a:ext>
                  </a:extLst>
                </a:gridCol>
                <a:gridCol w="691010">
                  <a:extLst>
                    <a:ext uri="{9D8B030D-6E8A-4147-A177-3AD203B41FA5}">
                      <a16:colId xmlns="" xmlns:a16="http://schemas.microsoft.com/office/drawing/2014/main" val="2867439588"/>
                    </a:ext>
                  </a:extLst>
                </a:gridCol>
                <a:gridCol w="858920">
                  <a:extLst>
                    <a:ext uri="{9D8B030D-6E8A-4147-A177-3AD203B41FA5}">
                      <a16:colId xmlns="" xmlns:a16="http://schemas.microsoft.com/office/drawing/2014/main" val="1325899630"/>
                    </a:ext>
                  </a:extLst>
                </a:gridCol>
                <a:gridCol w="858920">
                  <a:extLst>
                    <a:ext uri="{9D8B030D-6E8A-4147-A177-3AD203B41FA5}">
                      <a16:colId xmlns="" xmlns:a16="http://schemas.microsoft.com/office/drawing/2014/main" val="3907290821"/>
                    </a:ext>
                  </a:extLst>
                </a:gridCol>
                <a:gridCol w="858920">
                  <a:extLst>
                    <a:ext uri="{9D8B030D-6E8A-4147-A177-3AD203B41FA5}">
                      <a16:colId xmlns="" xmlns:a16="http://schemas.microsoft.com/office/drawing/2014/main" val="1879714995"/>
                    </a:ext>
                  </a:extLst>
                </a:gridCol>
                <a:gridCol w="858920">
                  <a:extLst>
                    <a:ext uri="{9D8B030D-6E8A-4147-A177-3AD203B41FA5}">
                      <a16:colId xmlns="" xmlns:a16="http://schemas.microsoft.com/office/drawing/2014/main" val="240138369"/>
                    </a:ext>
                  </a:extLst>
                </a:gridCol>
              </a:tblGrid>
              <a:tr h="338826">
                <a:tc>
                  <a:txBody>
                    <a:bodyPr/>
                    <a:lstStyle/>
                    <a:p>
                      <a:pPr algn="ctr">
                        <a:lnSpc>
                          <a:spcPct val="115000"/>
                        </a:lnSpc>
                        <a:spcAft>
                          <a:spcPts val="0"/>
                        </a:spcAft>
                      </a:pPr>
                      <a:r>
                        <a:rPr lang="en-US" sz="1200" dirty="0">
                          <a:effectLst/>
                        </a:rPr>
                        <a:t>Product</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tc>
                  <a:txBody>
                    <a:bodyPr/>
                    <a:lstStyle/>
                    <a:p>
                      <a:pPr algn="ctr">
                        <a:lnSpc>
                          <a:spcPct val="115000"/>
                        </a:lnSpc>
                        <a:spcAft>
                          <a:spcPts val="0"/>
                        </a:spcAft>
                      </a:pPr>
                      <a:r>
                        <a:rPr lang="en-US" sz="1200">
                          <a:effectLst/>
                        </a:rPr>
                        <a:t>2006-07</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tc>
                  <a:txBody>
                    <a:bodyPr/>
                    <a:lstStyle/>
                    <a:p>
                      <a:pPr algn="ctr">
                        <a:lnSpc>
                          <a:spcPct val="115000"/>
                        </a:lnSpc>
                        <a:spcAft>
                          <a:spcPts val="0"/>
                        </a:spcAft>
                      </a:pPr>
                      <a:r>
                        <a:rPr lang="en-US" sz="1200">
                          <a:effectLst/>
                        </a:rPr>
                        <a:t>2007-08</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tc>
                  <a:txBody>
                    <a:bodyPr/>
                    <a:lstStyle/>
                    <a:p>
                      <a:pPr algn="ctr">
                        <a:lnSpc>
                          <a:spcPct val="115000"/>
                        </a:lnSpc>
                        <a:spcAft>
                          <a:spcPts val="0"/>
                        </a:spcAft>
                      </a:pPr>
                      <a:r>
                        <a:rPr lang="en-US" sz="1200" dirty="0">
                          <a:effectLst/>
                        </a:rPr>
                        <a:t>2008-09</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tc>
                  <a:txBody>
                    <a:bodyPr/>
                    <a:lstStyle/>
                    <a:p>
                      <a:pPr algn="ctr">
                        <a:lnSpc>
                          <a:spcPct val="115000"/>
                        </a:lnSpc>
                        <a:spcAft>
                          <a:spcPts val="0"/>
                        </a:spcAft>
                      </a:pPr>
                      <a:r>
                        <a:rPr lang="en-US" sz="1200" dirty="0">
                          <a:effectLst/>
                        </a:rPr>
                        <a:t>2009-10</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tc>
                  <a:txBody>
                    <a:bodyPr/>
                    <a:lstStyle/>
                    <a:p>
                      <a:pPr algn="ctr">
                        <a:lnSpc>
                          <a:spcPct val="115000"/>
                        </a:lnSpc>
                        <a:spcAft>
                          <a:spcPts val="0"/>
                        </a:spcAft>
                      </a:pPr>
                      <a:r>
                        <a:rPr lang="en-US" sz="1200" dirty="0">
                          <a:effectLst/>
                        </a:rPr>
                        <a:t>2010-11</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extLst>
                  <a:ext uri="{0D108BD9-81ED-4DB2-BD59-A6C34878D82A}">
                    <a16:rowId xmlns="" xmlns:a16="http://schemas.microsoft.com/office/drawing/2014/main" val="230976049"/>
                  </a:ext>
                </a:extLst>
              </a:tr>
              <a:tr h="338826">
                <a:tc>
                  <a:txBody>
                    <a:bodyPr/>
                    <a:lstStyle/>
                    <a:p>
                      <a:pPr algn="ctr">
                        <a:lnSpc>
                          <a:spcPct val="115000"/>
                        </a:lnSpc>
                        <a:spcAft>
                          <a:spcPts val="0"/>
                        </a:spcAft>
                      </a:pPr>
                      <a:r>
                        <a:rPr lang="en-US" sz="1200" dirty="0">
                          <a:effectLst/>
                        </a:rPr>
                        <a:t>Vanadium</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tc>
                  <a:txBody>
                    <a:bodyPr/>
                    <a:lstStyle/>
                    <a:p>
                      <a:pPr algn="ctr">
                        <a:lnSpc>
                          <a:spcPct val="115000"/>
                        </a:lnSpc>
                        <a:spcAft>
                          <a:spcPts val="0"/>
                        </a:spcAft>
                      </a:pPr>
                      <a:r>
                        <a:rPr lang="en-US" sz="1200">
                          <a:effectLst/>
                        </a:rPr>
                        <a:t>523</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tc>
                  <a:txBody>
                    <a:bodyPr/>
                    <a:lstStyle/>
                    <a:p>
                      <a:pPr algn="ctr">
                        <a:lnSpc>
                          <a:spcPct val="115000"/>
                        </a:lnSpc>
                        <a:spcAft>
                          <a:spcPts val="0"/>
                        </a:spcAft>
                      </a:pPr>
                      <a:r>
                        <a:rPr lang="en-US" sz="1200">
                          <a:effectLst/>
                        </a:rPr>
                        <a:t>195</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tc>
                  <a:txBody>
                    <a:bodyPr/>
                    <a:lstStyle/>
                    <a:p>
                      <a:pPr algn="ctr">
                        <a:lnSpc>
                          <a:spcPct val="115000"/>
                        </a:lnSpc>
                        <a:spcAft>
                          <a:spcPts val="0"/>
                        </a:spcAft>
                      </a:pPr>
                      <a:r>
                        <a:rPr lang="en-US" sz="1200" dirty="0">
                          <a:effectLst/>
                        </a:rPr>
                        <a:t>242</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tc>
                  <a:txBody>
                    <a:bodyPr/>
                    <a:lstStyle/>
                    <a:p>
                      <a:pPr algn="ctr">
                        <a:lnSpc>
                          <a:spcPct val="115000"/>
                        </a:lnSpc>
                        <a:spcAft>
                          <a:spcPts val="0"/>
                        </a:spcAft>
                      </a:pPr>
                      <a:r>
                        <a:rPr lang="en-US" sz="1200">
                          <a:effectLst/>
                        </a:rPr>
                        <a:t>881</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tc>
                  <a:txBody>
                    <a:bodyPr/>
                    <a:lstStyle/>
                    <a:p>
                      <a:pPr algn="ctr">
                        <a:lnSpc>
                          <a:spcPct val="115000"/>
                        </a:lnSpc>
                        <a:spcAft>
                          <a:spcPts val="0"/>
                        </a:spcAft>
                      </a:pPr>
                      <a:r>
                        <a:rPr lang="en-US" sz="1200" dirty="0">
                          <a:effectLst/>
                        </a:rPr>
                        <a:t>891</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extLst>
                  <a:ext uri="{0D108BD9-81ED-4DB2-BD59-A6C34878D82A}">
                    <a16:rowId xmlns="" xmlns:a16="http://schemas.microsoft.com/office/drawing/2014/main" val="1835894640"/>
                  </a:ext>
                </a:extLst>
              </a:tr>
            </a:tbl>
          </a:graphicData>
        </a:graphic>
      </p:graphicFrame>
      <p:sp>
        <p:nvSpPr>
          <p:cNvPr id="6" name="Rectangle 2">
            <a:extLst>
              <a:ext uri="{FF2B5EF4-FFF2-40B4-BE49-F238E27FC236}">
                <a16:creationId xmlns="" xmlns:a16="http://schemas.microsoft.com/office/drawing/2014/main" id="{09901D5D-3FD7-4F8D-B9BD-1D3C989CA1CD}"/>
              </a:ext>
            </a:extLst>
          </p:cNvPr>
          <p:cNvSpPr>
            <a:spLocks noChangeArrowheads="1"/>
          </p:cNvSpPr>
          <p:nvPr/>
        </p:nvSpPr>
        <p:spPr bwMode="auto">
          <a:xfrm>
            <a:off x="346780" y="2712429"/>
            <a:ext cx="51535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defTabSz="914400" eaLnBrk="0" fontAlgn="base" hangingPunct="0">
              <a:spcBef>
                <a:spcPct val="0"/>
              </a:spcBef>
              <a:spcAft>
                <a:spcPct val="0"/>
              </a:spcAft>
            </a:pPr>
            <a:r>
              <a:rPr lang="en-US" altLang="en-US" sz="1200" b="1" dirty="0">
                <a:solidFill>
                  <a:srgbClr val="FF6600"/>
                </a:solidFill>
                <a:latin typeface="Calibri" panose="020F0502020204030204" pitchFamily="34" charset="0"/>
                <a:cs typeface="Times New Roman" panose="02020603050405020304" pitchFamily="18" charset="0"/>
              </a:rPr>
              <a:t>Import of Ferro Vanadium during 2005-06 to 2010-11(Quantity in MT)</a:t>
            </a:r>
          </a:p>
        </p:txBody>
      </p:sp>
      <p:graphicFrame>
        <p:nvGraphicFramePr>
          <p:cNvPr id="7" name="Table 6">
            <a:extLst>
              <a:ext uri="{FF2B5EF4-FFF2-40B4-BE49-F238E27FC236}">
                <a16:creationId xmlns="" xmlns:a16="http://schemas.microsoft.com/office/drawing/2014/main" id="{55B101F6-FA8E-4CF2-B706-FFA8F1E76AE4}"/>
              </a:ext>
            </a:extLst>
          </p:cNvPr>
          <p:cNvGraphicFramePr>
            <a:graphicFrameLocks noGrp="1"/>
          </p:cNvGraphicFramePr>
          <p:nvPr>
            <p:extLst>
              <p:ext uri="{D42A27DB-BD31-4B8C-83A1-F6EECF244321}">
                <p14:modId xmlns:p14="http://schemas.microsoft.com/office/powerpoint/2010/main" val="2893680988"/>
              </p:ext>
            </p:extLst>
          </p:nvPr>
        </p:nvGraphicFramePr>
        <p:xfrm>
          <a:off x="6633024" y="3135950"/>
          <a:ext cx="5153520" cy="676274"/>
        </p:xfrm>
        <a:graphic>
          <a:graphicData uri="http://schemas.openxmlformats.org/drawingml/2006/table">
            <a:tbl>
              <a:tblPr firstRow="1" firstCol="1" bandRow="1">
                <a:tableStyleId>{3B4B98B0-60AC-42C2-AFA5-B58CD77FA1E5}</a:tableStyleId>
              </a:tblPr>
              <a:tblGrid>
                <a:gridCol w="1026829">
                  <a:extLst>
                    <a:ext uri="{9D8B030D-6E8A-4147-A177-3AD203B41FA5}">
                      <a16:colId xmlns="" xmlns:a16="http://schemas.microsoft.com/office/drawing/2014/main" val="3247625383"/>
                    </a:ext>
                  </a:extLst>
                </a:gridCol>
                <a:gridCol w="691011">
                  <a:extLst>
                    <a:ext uri="{9D8B030D-6E8A-4147-A177-3AD203B41FA5}">
                      <a16:colId xmlns="" xmlns:a16="http://schemas.microsoft.com/office/drawing/2014/main" val="3650245784"/>
                    </a:ext>
                  </a:extLst>
                </a:gridCol>
                <a:gridCol w="858920">
                  <a:extLst>
                    <a:ext uri="{9D8B030D-6E8A-4147-A177-3AD203B41FA5}">
                      <a16:colId xmlns="" xmlns:a16="http://schemas.microsoft.com/office/drawing/2014/main" val="3556123519"/>
                    </a:ext>
                  </a:extLst>
                </a:gridCol>
                <a:gridCol w="858920">
                  <a:extLst>
                    <a:ext uri="{9D8B030D-6E8A-4147-A177-3AD203B41FA5}">
                      <a16:colId xmlns="" xmlns:a16="http://schemas.microsoft.com/office/drawing/2014/main" val="3031458713"/>
                    </a:ext>
                  </a:extLst>
                </a:gridCol>
                <a:gridCol w="858920">
                  <a:extLst>
                    <a:ext uri="{9D8B030D-6E8A-4147-A177-3AD203B41FA5}">
                      <a16:colId xmlns="" xmlns:a16="http://schemas.microsoft.com/office/drawing/2014/main" val="3866682301"/>
                    </a:ext>
                  </a:extLst>
                </a:gridCol>
                <a:gridCol w="858920">
                  <a:extLst>
                    <a:ext uri="{9D8B030D-6E8A-4147-A177-3AD203B41FA5}">
                      <a16:colId xmlns="" xmlns:a16="http://schemas.microsoft.com/office/drawing/2014/main" val="3751396968"/>
                    </a:ext>
                  </a:extLst>
                </a:gridCol>
              </a:tblGrid>
              <a:tr h="338137">
                <a:tc>
                  <a:txBody>
                    <a:bodyPr/>
                    <a:lstStyle/>
                    <a:p>
                      <a:pPr>
                        <a:lnSpc>
                          <a:spcPct val="115000"/>
                        </a:lnSpc>
                        <a:spcAft>
                          <a:spcPts val="0"/>
                        </a:spcAft>
                      </a:pPr>
                      <a:r>
                        <a:rPr lang="en-US" sz="1200">
                          <a:effectLst/>
                        </a:rPr>
                        <a:t>Product</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tc>
                <a:tc>
                  <a:txBody>
                    <a:bodyPr/>
                    <a:lstStyle/>
                    <a:p>
                      <a:pPr>
                        <a:lnSpc>
                          <a:spcPct val="115000"/>
                        </a:lnSpc>
                        <a:spcAft>
                          <a:spcPts val="0"/>
                        </a:spcAft>
                      </a:pPr>
                      <a:r>
                        <a:rPr lang="en-US" sz="1200" dirty="0">
                          <a:effectLst/>
                        </a:rPr>
                        <a:t>2006-07</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tc>
                <a:tc>
                  <a:txBody>
                    <a:bodyPr/>
                    <a:lstStyle/>
                    <a:p>
                      <a:pPr algn="ctr">
                        <a:lnSpc>
                          <a:spcPct val="115000"/>
                        </a:lnSpc>
                        <a:spcAft>
                          <a:spcPts val="0"/>
                        </a:spcAft>
                      </a:pPr>
                      <a:r>
                        <a:rPr lang="en-US" sz="1200" dirty="0">
                          <a:effectLst/>
                        </a:rPr>
                        <a:t>2007-08</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nchor="ctr"/>
                </a:tc>
                <a:tc>
                  <a:txBody>
                    <a:bodyPr/>
                    <a:lstStyle/>
                    <a:p>
                      <a:pPr>
                        <a:lnSpc>
                          <a:spcPct val="115000"/>
                        </a:lnSpc>
                        <a:spcAft>
                          <a:spcPts val="0"/>
                        </a:spcAft>
                      </a:pPr>
                      <a:r>
                        <a:rPr lang="en-US" sz="1200">
                          <a:effectLst/>
                        </a:rPr>
                        <a:t>2008-09</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tc>
                <a:tc>
                  <a:txBody>
                    <a:bodyPr/>
                    <a:lstStyle/>
                    <a:p>
                      <a:pPr>
                        <a:lnSpc>
                          <a:spcPct val="115000"/>
                        </a:lnSpc>
                        <a:spcAft>
                          <a:spcPts val="0"/>
                        </a:spcAft>
                      </a:pPr>
                      <a:r>
                        <a:rPr lang="en-US" sz="1200">
                          <a:effectLst/>
                        </a:rPr>
                        <a:t>2009-10</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tc>
                <a:tc>
                  <a:txBody>
                    <a:bodyPr/>
                    <a:lstStyle/>
                    <a:p>
                      <a:pPr>
                        <a:lnSpc>
                          <a:spcPct val="115000"/>
                        </a:lnSpc>
                        <a:spcAft>
                          <a:spcPts val="0"/>
                        </a:spcAft>
                      </a:pPr>
                      <a:r>
                        <a:rPr lang="en-US" sz="1200">
                          <a:effectLst/>
                        </a:rPr>
                        <a:t>2010-11</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tc>
                <a:extLst>
                  <a:ext uri="{0D108BD9-81ED-4DB2-BD59-A6C34878D82A}">
                    <a16:rowId xmlns="" xmlns:a16="http://schemas.microsoft.com/office/drawing/2014/main" val="3385172461"/>
                  </a:ext>
                </a:extLst>
              </a:tr>
              <a:tr h="338137">
                <a:tc>
                  <a:txBody>
                    <a:bodyPr/>
                    <a:lstStyle/>
                    <a:p>
                      <a:pPr>
                        <a:lnSpc>
                          <a:spcPct val="115000"/>
                        </a:lnSpc>
                        <a:spcAft>
                          <a:spcPts val="0"/>
                        </a:spcAft>
                      </a:pPr>
                      <a:r>
                        <a:rPr lang="en-US" sz="1200" dirty="0">
                          <a:effectLst/>
                        </a:rPr>
                        <a:t> Vanadium</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tc>
                <a:tc>
                  <a:txBody>
                    <a:bodyPr/>
                    <a:lstStyle/>
                    <a:p>
                      <a:pPr>
                        <a:lnSpc>
                          <a:spcPct val="115000"/>
                        </a:lnSpc>
                        <a:spcAft>
                          <a:spcPts val="0"/>
                        </a:spcAft>
                      </a:pPr>
                      <a:r>
                        <a:rPr lang="en-US" sz="1200">
                          <a:effectLst/>
                        </a:rPr>
                        <a:t>1971</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tc>
                <a:tc>
                  <a:txBody>
                    <a:bodyPr/>
                    <a:lstStyle/>
                    <a:p>
                      <a:pPr>
                        <a:lnSpc>
                          <a:spcPct val="115000"/>
                        </a:lnSpc>
                        <a:spcAft>
                          <a:spcPts val="0"/>
                        </a:spcAft>
                      </a:pPr>
                      <a:r>
                        <a:rPr lang="en-US" sz="1200">
                          <a:effectLst/>
                        </a:rPr>
                        <a:t>787</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tc>
                <a:tc>
                  <a:txBody>
                    <a:bodyPr/>
                    <a:lstStyle/>
                    <a:p>
                      <a:pPr>
                        <a:lnSpc>
                          <a:spcPct val="115000"/>
                        </a:lnSpc>
                        <a:spcAft>
                          <a:spcPts val="0"/>
                        </a:spcAft>
                      </a:pPr>
                      <a:r>
                        <a:rPr lang="en-US" sz="1200">
                          <a:effectLst/>
                        </a:rPr>
                        <a:t>387</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tc>
                <a:tc>
                  <a:txBody>
                    <a:bodyPr/>
                    <a:lstStyle/>
                    <a:p>
                      <a:pPr>
                        <a:lnSpc>
                          <a:spcPct val="115000"/>
                        </a:lnSpc>
                        <a:spcAft>
                          <a:spcPts val="0"/>
                        </a:spcAft>
                      </a:pPr>
                      <a:r>
                        <a:rPr lang="en-US" sz="1200" dirty="0">
                          <a:effectLst/>
                        </a:rPr>
                        <a:t>30</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tc>
                <a:tc>
                  <a:txBody>
                    <a:bodyPr/>
                    <a:lstStyle/>
                    <a:p>
                      <a:pPr>
                        <a:lnSpc>
                          <a:spcPct val="115000"/>
                        </a:lnSpc>
                        <a:spcAft>
                          <a:spcPts val="0"/>
                        </a:spcAft>
                      </a:pPr>
                      <a:r>
                        <a:rPr lang="en-US" sz="1200" dirty="0">
                          <a:effectLst/>
                        </a:rPr>
                        <a:t>169</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5695" marR="75695" marT="0" marB="0"/>
                </a:tc>
                <a:extLst>
                  <a:ext uri="{0D108BD9-81ED-4DB2-BD59-A6C34878D82A}">
                    <a16:rowId xmlns="" xmlns:a16="http://schemas.microsoft.com/office/drawing/2014/main" val="2347166580"/>
                  </a:ext>
                </a:extLst>
              </a:tr>
            </a:tbl>
          </a:graphicData>
        </a:graphic>
      </p:graphicFrame>
      <p:sp>
        <p:nvSpPr>
          <p:cNvPr id="8" name="Rectangle 3">
            <a:extLst>
              <a:ext uri="{FF2B5EF4-FFF2-40B4-BE49-F238E27FC236}">
                <a16:creationId xmlns="" xmlns:a16="http://schemas.microsoft.com/office/drawing/2014/main" id="{999D4FC6-DBAD-47D1-8F06-8A20F095AFF9}"/>
              </a:ext>
            </a:extLst>
          </p:cNvPr>
          <p:cNvSpPr>
            <a:spLocks noChangeArrowheads="1"/>
          </p:cNvSpPr>
          <p:nvPr/>
        </p:nvSpPr>
        <p:spPr bwMode="auto">
          <a:xfrm>
            <a:off x="6691694" y="2725493"/>
            <a:ext cx="5094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defTabSz="914400" eaLnBrk="0" fontAlgn="base" hangingPunct="0">
              <a:spcBef>
                <a:spcPct val="0"/>
              </a:spcBef>
              <a:spcAft>
                <a:spcPct val="0"/>
              </a:spcAft>
            </a:pPr>
            <a:r>
              <a:rPr lang="en-US" altLang="en-US" sz="1200" b="1" dirty="0">
                <a:solidFill>
                  <a:srgbClr val="FF6600"/>
                </a:solidFill>
                <a:latin typeface="Calibri" panose="020F0502020204030204" pitchFamily="34" charset="0"/>
                <a:cs typeface="Times New Roman" panose="02020603050405020304" pitchFamily="18" charset="0"/>
              </a:rPr>
              <a:t>Export of Ferro Vanadium during 2005-06 to 2010-11(Quantity in MT)</a:t>
            </a:r>
          </a:p>
          <a:p>
            <a:pPr algn="ctr" defTabSz="914400" eaLnBrk="0" fontAlgn="base" hangingPunct="0">
              <a:spcBef>
                <a:spcPct val="0"/>
              </a:spcBef>
              <a:spcAft>
                <a:spcPct val="0"/>
              </a:spcAft>
            </a:pPr>
            <a:endParaRPr lang="en-US" altLang="en-US" sz="1200" b="1" dirty="0">
              <a:solidFill>
                <a:srgbClr val="FF6600"/>
              </a:solidFill>
              <a:latin typeface="Calibri" panose="020F0502020204030204" pitchFamily="34" charset="0"/>
              <a:cs typeface="Times New Roman" panose="02020603050405020304" pitchFamily="18" charset="0"/>
            </a:endParaRPr>
          </a:p>
        </p:txBody>
      </p:sp>
      <p:graphicFrame>
        <p:nvGraphicFramePr>
          <p:cNvPr id="9" name="Table 8">
            <a:extLst>
              <a:ext uri="{FF2B5EF4-FFF2-40B4-BE49-F238E27FC236}">
                <a16:creationId xmlns="" xmlns:a16="http://schemas.microsoft.com/office/drawing/2014/main" id="{66ABE0EE-DC50-4EE9-8FD7-8BDAB232B592}"/>
              </a:ext>
            </a:extLst>
          </p:cNvPr>
          <p:cNvGraphicFramePr>
            <a:graphicFrameLocks noGrp="1"/>
          </p:cNvGraphicFramePr>
          <p:nvPr>
            <p:extLst>
              <p:ext uri="{D42A27DB-BD31-4B8C-83A1-F6EECF244321}">
                <p14:modId xmlns:p14="http://schemas.microsoft.com/office/powerpoint/2010/main" val="1425700663"/>
              </p:ext>
            </p:extLst>
          </p:nvPr>
        </p:nvGraphicFramePr>
        <p:xfrm>
          <a:off x="2861562" y="4436265"/>
          <a:ext cx="6468870" cy="1496898"/>
        </p:xfrm>
        <a:graphic>
          <a:graphicData uri="http://schemas.openxmlformats.org/drawingml/2006/table">
            <a:tbl>
              <a:tblPr firstRow="1" firstCol="1" bandRow="1">
                <a:tableStyleId>{3B4B98B0-60AC-42C2-AFA5-B58CD77FA1E5}</a:tableStyleId>
              </a:tblPr>
              <a:tblGrid>
                <a:gridCol w="1933365">
                  <a:extLst>
                    <a:ext uri="{9D8B030D-6E8A-4147-A177-3AD203B41FA5}">
                      <a16:colId xmlns="" xmlns:a16="http://schemas.microsoft.com/office/drawing/2014/main" val="1863687055"/>
                    </a:ext>
                  </a:extLst>
                </a:gridCol>
                <a:gridCol w="1301069">
                  <a:extLst>
                    <a:ext uri="{9D8B030D-6E8A-4147-A177-3AD203B41FA5}">
                      <a16:colId xmlns="" xmlns:a16="http://schemas.microsoft.com/office/drawing/2014/main" val="2740272963"/>
                    </a:ext>
                  </a:extLst>
                </a:gridCol>
                <a:gridCol w="1617218">
                  <a:extLst>
                    <a:ext uri="{9D8B030D-6E8A-4147-A177-3AD203B41FA5}">
                      <a16:colId xmlns="" xmlns:a16="http://schemas.microsoft.com/office/drawing/2014/main" val="3066286285"/>
                    </a:ext>
                  </a:extLst>
                </a:gridCol>
                <a:gridCol w="1617218">
                  <a:extLst>
                    <a:ext uri="{9D8B030D-6E8A-4147-A177-3AD203B41FA5}">
                      <a16:colId xmlns="" xmlns:a16="http://schemas.microsoft.com/office/drawing/2014/main" val="1553106335"/>
                    </a:ext>
                  </a:extLst>
                </a:gridCol>
              </a:tblGrid>
              <a:tr h="249483">
                <a:tc>
                  <a:txBody>
                    <a:bodyPr/>
                    <a:lstStyle/>
                    <a:p>
                      <a:pPr algn="ctr">
                        <a:lnSpc>
                          <a:spcPct val="115000"/>
                        </a:lnSpc>
                        <a:spcAft>
                          <a:spcPts val="0"/>
                        </a:spcAft>
                      </a:pPr>
                      <a:r>
                        <a:rPr lang="en-US" sz="1100" dirty="0">
                          <a:effectLst/>
                        </a:rPr>
                        <a:t>Industries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dirty="0">
                          <a:effectLst/>
                        </a:rPr>
                        <a:t>2013-14</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2014-15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2015-16(P)</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004210889"/>
                  </a:ext>
                </a:extLst>
              </a:tr>
              <a:tr h="249483">
                <a:tc>
                  <a:txBody>
                    <a:bodyPr/>
                    <a:lstStyle/>
                    <a:p>
                      <a:pPr algn="ctr">
                        <a:lnSpc>
                          <a:spcPct val="115000"/>
                        </a:lnSpc>
                        <a:spcAft>
                          <a:spcPts val="0"/>
                        </a:spcAft>
                      </a:pPr>
                      <a:r>
                        <a:rPr lang="en-US" sz="1100">
                          <a:effectLst/>
                        </a:rPr>
                        <a:t>Iron &amp; Steel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dirty="0">
                          <a:effectLst/>
                        </a:rPr>
                        <a:t>1079</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1083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dirty="0">
                          <a:effectLst/>
                        </a:rPr>
                        <a:t>1020</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57702375"/>
                  </a:ext>
                </a:extLst>
              </a:tr>
              <a:tr h="249483">
                <a:tc>
                  <a:txBody>
                    <a:bodyPr/>
                    <a:lstStyle/>
                    <a:p>
                      <a:pPr algn="ctr">
                        <a:lnSpc>
                          <a:spcPct val="115000"/>
                        </a:lnSpc>
                        <a:spcAft>
                          <a:spcPts val="0"/>
                        </a:spcAft>
                      </a:pPr>
                      <a:r>
                        <a:rPr lang="en-US" sz="1100">
                          <a:effectLst/>
                        </a:rPr>
                        <a:t>Alloys Steel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26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43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80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401890680"/>
                  </a:ext>
                </a:extLst>
              </a:tr>
              <a:tr h="249483">
                <a:tc>
                  <a:txBody>
                    <a:bodyPr/>
                    <a:lstStyle/>
                    <a:p>
                      <a:pPr algn="ctr">
                        <a:lnSpc>
                          <a:spcPct val="115000"/>
                        </a:lnSpc>
                        <a:spcAft>
                          <a:spcPts val="0"/>
                        </a:spcAft>
                      </a:pPr>
                      <a:r>
                        <a:rPr lang="en-US" sz="1100">
                          <a:effectLst/>
                        </a:rPr>
                        <a:t>Electrode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123475355"/>
                  </a:ext>
                </a:extLst>
              </a:tr>
              <a:tr h="249483">
                <a:tc>
                  <a:txBody>
                    <a:bodyPr/>
                    <a:lstStyle/>
                    <a:p>
                      <a:pPr algn="ctr">
                        <a:lnSpc>
                          <a:spcPct val="115000"/>
                        </a:lnSpc>
                        <a:spcAft>
                          <a:spcPts val="0"/>
                        </a:spcAft>
                      </a:pPr>
                      <a:r>
                        <a:rPr lang="en-US" sz="1100">
                          <a:effectLst/>
                        </a:rPr>
                        <a:t>Foundry</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321742384"/>
                  </a:ext>
                </a:extLst>
              </a:tr>
              <a:tr h="249483">
                <a:tc>
                  <a:txBody>
                    <a:bodyPr/>
                    <a:lstStyle/>
                    <a:p>
                      <a:pPr algn="ctr">
                        <a:lnSpc>
                          <a:spcPct val="115000"/>
                        </a:lnSpc>
                        <a:spcAft>
                          <a:spcPts val="0"/>
                        </a:spcAft>
                      </a:pPr>
                      <a:r>
                        <a:rPr lang="en-US" sz="1100">
                          <a:effectLst/>
                        </a:rPr>
                        <a:t>All Industries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1110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a:effectLst/>
                        </a:rPr>
                        <a:t>1131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100" dirty="0">
                          <a:effectLst/>
                        </a:rPr>
                        <a:t>1106</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275687888"/>
                  </a:ext>
                </a:extLst>
              </a:tr>
            </a:tbl>
          </a:graphicData>
        </a:graphic>
      </p:graphicFrame>
      <p:sp>
        <p:nvSpPr>
          <p:cNvPr id="18" name="Rectangle 4">
            <a:extLst>
              <a:ext uri="{FF2B5EF4-FFF2-40B4-BE49-F238E27FC236}">
                <a16:creationId xmlns="" xmlns:a16="http://schemas.microsoft.com/office/drawing/2014/main" id="{4A86E695-620C-4349-A3A0-DA01D9400781}"/>
              </a:ext>
            </a:extLst>
          </p:cNvPr>
          <p:cNvSpPr>
            <a:spLocks noChangeArrowheads="1"/>
          </p:cNvSpPr>
          <p:nvPr/>
        </p:nvSpPr>
        <p:spPr bwMode="auto">
          <a:xfrm>
            <a:off x="2559800" y="4022996"/>
            <a:ext cx="70723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defTabSz="914400" eaLnBrk="0" fontAlgn="base" hangingPunct="0">
              <a:spcBef>
                <a:spcPct val="0"/>
              </a:spcBef>
              <a:spcAft>
                <a:spcPct val="0"/>
              </a:spcAft>
            </a:pPr>
            <a:r>
              <a:rPr lang="en-US" altLang="en-US" sz="1200" b="1" dirty="0">
                <a:solidFill>
                  <a:srgbClr val="FF6600"/>
                </a:solidFill>
                <a:latin typeface="Calibri" panose="020F0502020204030204" pitchFamily="34" charset="0"/>
                <a:cs typeface="Times New Roman" panose="02020603050405020304" pitchFamily="18" charset="0"/>
              </a:rPr>
              <a:t>Consumption of Ferro Vanadium during 2013-14 to 2015-16(Quantity in MT)* By Industries</a:t>
            </a:r>
          </a:p>
        </p:txBody>
      </p:sp>
      <p:sp>
        <p:nvSpPr>
          <p:cNvPr id="11" name="TextBox 10"/>
          <p:cNvSpPr txBox="1"/>
          <p:nvPr/>
        </p:nvSpPr>
        <p:spPr>
          <a:xfrm>
            <a:off x="1031966" y="6074229"/>
            <a:ext cx="9744891" cy="646331"/>
          </a:xfrm>
          <a:prstGeom prst="rect">
            <a:avLst/>
          </a:prstGeom>
          <a:noFill/>
        </p:spPr>
        <p:txBody>
          <a:bodyPr wrap="square" rtlCol="0">
            <a:spAutoFit/>
          </a:bodyPr>
          <a:lstStyle/>
          <a:p>
            <a:pPr lvl="0">
              <a:buFont typeface="Arial" pitchFamily="34" charset="0"/>
              <a:buChar char="•"/>
            </a:pPr>
            <a:r>
              <a:rPr lang="en-US" dirty="0" smtClean="0"/>
              <a:t> Currently India Produces 5000 MT /year of Ferro Vanadium and 300 MT is being exported per year.  </a:t>
            </a:r>
          </a:p>
          <a:p>
            <a:endParaRPr lang="en-US" dirty="0"/>
          </a:p>
        </p:txBody>
      </p:sp>
    </p:spTree>
    <p:extLst>
      <p:ext uri="{BB962C8B-B14F-4D97-AF65-F5344CB8AC3E}">
        <p14:creationId xmlns:p14="http://schemas.microsoft.com/office/powerpoint/2010/main" val="31079337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84" y="325154"/>
            <a:ext cx="9522823" cy="676275"/>
          </a:xfrm>
        </p:spPr>
        <p:txBody>
          <a:bodyPr>
            <a:noAutofit/>
          </a:bodyPr>
          <a:lstStyle/>
          <a:p>
            <a:r>
              <a:rPr lang="en-US" sz="4400" b="1" dirty="0" smtClean="0">
                <a:effectLst>
                  <a:outerShdw blurRad="38100" dist="38100" dir="2700000" algn="tl">
                    <a:srgbClr val="000000">
                      <a:alpha val="43137"/>
                    </a:srgbClr>
                  </a:outerShdw>
                </a:effectLst>
              </a:rPr>
              <a:t>PRICE OF V2O5 AND FEV 80% SINCE 2015 </a:t>
            </a:r>
            <a:endParaRPr lang="en-US" sz="4400" b="1" dirty="0">
              <a:effectLst>
                <a:outerShdw blurRad="38100" dist="38100" dir="2700000" algn="tl">
                  <a:srgbClr val="000000">
                    <a:alpha val="43137"/>
                  </a:srgbClr>
                </a:outerShdw>
              </a:effectLst>
            </a:endParaRPr>
          </a:p>
        </p:txBody>
      </p:sp>
      <p:pic>
        <p:nvPicPr>
          <p:cNvPr id="3" name="Picture 2" descr="C:\Users\Lenovo\Desktop\Presentation of Noble Alloys\Ferro Vanadium\vANADIUM\Price comparision.png">
            <a:extLst>
              <a:ext uri="{FF2B5EF4-FFF2-40B4-BE49-F238E27FC236}">
                <a16:creationId xmlns="" xmlns:a16="http://schemas.microsoft.com/office/drawing/2014/main" id="{4F9C20F8-5735-4C86-9397-87220637B9A7}"/>
              </a:ext>
            </a:extLst>
          </p:cNvPr>
          <p:cNvPicPr/>
          <p:nvPr/>
        </p:nvPicPr>
        <p:blipFill>
          <a:blip r:embed="rId2"/>
          <a:srcRect/>
          <a:stretch>
            <a:fillRect/>
          </a:stretch>
        </p:blipFill>
        <p:spPr bwMode="auto">
          <a:xfrm>
            <a:off x="779489" y="1424606"/>
            <a:ext cx="10620324" cy="3744346"/>
          </a:xfrm>
          <a:prstGeom prst="rect">
            <a:avLst/>
          </a:prstGeom>
          <a:noFill/>
          <a:ln w="9525">
            <a:noFill/>
            <a:miter lim="800000"/>
            <a:headEnd/>
            <a:tailEnd/>
          </a:ln>
        </p:spPr>
      </p:pic>
      <p:sp>
        <p:nvSpPr>
          <p:cNvPr id="4" name="TextBox 3"/>
          <p:cNvSpPr txBox="1"/>
          <p:nvPr/>
        </p:nvSpPr>
        <p:spPr>
          <a:xfrm>
            <a:off x="1149531" y="5290457"/>
            <a:ext cx="9940835" cy="923330"/>
          </a:xfrm>
          <a:prstGeom prst="rect">
            <a:avLst/>
          </a:prstGeom>
          <a:noFill/>
        </p:spPr>
        <p:txBody>
          <a:bodyPr wrap="square" rtlCol="0">
            <a:spAutoFit/>
          </a:bodyPr>
          <a:lstStyle/>
          <a:p>
            <a:pPr>
              <a:buFont typeface="Arial" pitchFamily="34" charset="0"/>
              <a:buChar char="•"/>
            </a:pPr>
            <a:r>
              <a:rPr lang="en-US" dirty="0" smtClean="0"/>
              <a:t>  The price of V2O5 and Ferro Vanadium has rose almost 5 times since Aug’15 till Aug’18</a:t>
            </a:r>
          </a:p>
          <a:p>
            <a:endParaRPr lang="en-US" dirty="0" smtClean="0"/>
          </a:p>
          <a:p>
            <a:pPr>
              <a:buFont typeface="Arial" pitchFamily="34" charset="0"/>
              <a:buChar char="•"/>
            </a:pPr>
            <a:r>
              <a:rPr lang="en-US" dirty="0" smtClean="0"/>
              <a:t>  Price of V2O5 and </a:t>
            </a:r>
            <a:r>
              <a:rPr lang="en-US" dirty="0" err="1" smtClean="0"/>
              <a:t>FeV</a:t>
            </a:r>
            <a:r>
              <a:rPr lang="en-US" dirty="0" smtClean="0"/>
              <a:t> was at its peak in Aug’18 in past 5  years.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300447"/>
            <a:ext cx="10955565" cy="758736"/>
          </a:xfrm>
        </p:spPr>
        <p:txBody>
          <a:bodyPr>
            <a:noAutofit/>
          </a:bodyPr>
          <a:lstStyle/>
          <a:p>
            <a:r>
              <a:rPr lang="en-US" sz="3000" b="1" dirty="0" smtClean="0">
                <a:effectLst>
                  <a:outerShdw blurRad="38100" dist="38100" dir="2700000" algn="tl">
                    <a:srgbClr val="000000">
                      <a:alpha val="43137"/>
                    </a:srgbClr>
                  </a:outerShdw>
                </a:effectLst>
              </a:rPr>
              <a:t>FUTURE CONSUMPTION, DEMAND AND PRODUCTION PROJECTIONS</a:t>
            </a:r>
            <a:endParaRPr lang="en-US" sz="3000" dirty="0">
              <a:effectLst>
                <a:outerShdw blurRad="38100" dist="38100" dir="2700000" algn="tl">
                  <a:srgbClr val="000000">
                    <a:alpha val="43137"/>
                  </a:srgbClr>
                </a:outerShdw>
              </a:effectLst>
            </a:endParaRPr>
          </a:p>
        </p:txBody>
      </p:sp>
      <p:sp>
        <p:nvSpPr>
          <p:cNvPr id="4" name="Text Placeholder 3"/>
          <p:cNvSpPr>
            <a:spLocks noGrp="1"/>
          </p:cNvSpPr>
          <p:nvPr>
            <p:ph type="body" sz="quarter" idx="16"/>
          </p:nvPr>
        </p:nvSpPr>
        <p:spPr>
          <a:xfrm>
            <a:off x="1998617" y="2090057"/>
            <a:ext cx="8490858" cy="4585062"/>
          </a:xfrm>
        </p:spPr>
        <p:txBody>
          <a:bodyPr/>
          <a:lstStyle/>
          <a:p>
            <a:pPr lvl="0" algn="l">
              <a:buFont typeface="Arial" pitchFamily="34" charset="0"/>
              <a:buChar char="•"/>
            </a:pPr>
            <a:r>
              <a:rPr lang="en-US" b="0" dirty="0" smtClean="0"/>
              <a:t> Demand is projected to grow at a CAGR of 6% per year through 2020</a:t>
            </a:r>
          </a:p>
          <a:p>
            <a:pPr lvl="0" algn="l">
              <a:buFont typeface="Arial" pitchFamily="34" charset="0"/>
              <a:buChar char="•"/>
            </a:pPr>
            <a:endParaRPr lang="en-US" b="0" dirty="0" smtClean="0"/>
          </a:p>
          <a:p>
            <a:pPr lvl="0" algn="l">
              <a:buFont typeface="Arial" pitchFamily="34" charset="0"/>
              <a:buChar char="•"/>
            </a:pPr>
            <a:r>
              <a:rPr lang="en-US" b="0" dirty="0" smtClean="0"/>
              <a:t> Current demand is ahead of production, Global inventory levels are decreasing.  </a:t>
            </a:r>
          </a:p>
          <a:p>
            <a:pPr lvl="0" algn="l">
              <a:buFont typeface="Arial" pitchFamily="34" charset="0"/>
              <a:buChar char="•"/>
            </a:pPr>
            <a:endParaRPr lang="en-US" b="0" dirty="0" smtClean="0"/>
          </a:p>
          <a:p>
            <a:pPr lvl="0" algn="l">
              <a:buFont typeface="Arial" pitchFamily="34" charset="0"/>
              <a:buChar char="•"/>
            </a:pPr>
            <a:r>
              <a:rPr lang="en-US" b="0" dirty="0" smtClean="0"/>
              <a:t> Compliance with new Chinese rebar standards increase for Construction Activity.   Forecast of Vanadium demand by 30% in next 10 years</a:t>
            </a:r>
          </a:p>
          <a:p>
            <a:pPr lvl="0" algn="l">
              <a:buFont typeface="Arial" pitchFamily="34" charset="0"/>
              <a:buChar char="•"/>
            </a:pPr>
            <a:endParaRPr lang="en-US" b="0" dirty="0" smtClean="0"/>
          </a:p>
          <a:p>
            <a:pPr lvl="0" algn="l">
              <a:buFont typeface="Arial" pitchFamily="34" charset="0"/>
              <a:buChar char="•"/>
            </a:pPr>
            <a:r>
              <a:rPr lang="en-US" b="0" dirty="0" smtClean="0"/>
              <a:t> Steel Market set to continue supporting robust vanadium demand, growing by 2.24% CAGR from 2017 to 2027.</a:t>
            </a:r>
          </a:p>
          <a:p>
            <a:pPr lvl="0" algn="l">
              <a:buFont typeface="Arial" pitchFamily="34" charset="0"/>
              <a:buChar char="•"/>
            </a:pPr>
            <a:endParaRPr lang="en-US" b="0" dirty="0" smtClean="0"/>
          </a:p>
          <a:p>
            <a:pPr lvl="0" algn="l">
              <a:buFont typeface="Arial" pitchFamily="34" charset="0"/>
              <a:buChar char="•"/>
            </a:pPr>
            <a:r>
              <a:rPr lang="en-US" b="0" dirty="0" smtClean="0"/>
              <a:t> The Indian alumina plants, having very low content of vanadium may not be able to generate adequate quantity of vanadium sludge to meet the internal demand.</a:t>
            </a:r>
          </a:p>
          <a:p>
            <a:pPr algn="l">
              <a:buFont typeface="Arial" pitchFamily="34" charset="0"/>
              <a:buChar char="•"/>
            </a:pPr>
            <a:endParaRPr lang="en-US"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217" y="325154"/>
            <a:ext cx="10084525" cy="676275"/>
          </a:xfrm>
        </p:spPr>
        <p:txBody>
          <a:bodyPr>
            <a:normAutofit/>
          </a:bodyPr>
          <a:lstStyle/>
          <a:p>
            <a:r>
              <a:rPr lang="en-US" sz="3200" b="1" dirty="0" smtClean="0">
                <a:effectLst>
                  <a:outerShdw blurRad="38100" dist="38100" dir="2700000" algn="tl">
                    <a:srgbClr val="000000">
                      <a:alpha val="43137"/>
                    </a:srgbClr>
                  </a:outerShdw>
                </a:effectLst>
              </a:rPr>
              <a:t>DEMAND PROJECTIONS OF ENERGY STORAGE APPLICATION</a:t>
            </a:r>
            <a:endParaRPr lang="en-US" sz="3200" dirty="0"/>
          </a:p>
        </p:txBody>
      </p:sp>
      <p:pic>
        <p:nvPicPr>
          <p:cNvPr id="3" name="Picture 2">
            <a:extLst>
              <a:ext uri="{FF2B5EF4-FFF2-40B4-BE49-F238E27FC236}">
                <a16:creationId xmlns="" xmlns:a16="http://schemas.microsoft.com/office/drawing/2014/main" id="{4F236856-D1DA-40B8-A6EB-BE780F99FA25}"/>
              </a:ext>
            </a:extLst>
          </p:cNvPr>
          <p:cNvPicPr/>
          <p:nvPr/>
        </p:nvPicPr>
        <p:blipFill>
          <a:blip r:embed="rId2"/>
          <a:srcRect/>
          <a:stretch>
            <a:fillRect/>
          </a:stretch>
        </p:blipFill>
        <p:spPr bwMode="auto">
          <a:xfrm>
            <a:off x="2307748" y="1329235"/>
            <a:ext cx="7393622" cy="3778342"/>
          </a:xfrm>
          <a:prstGeom prst="rect">
            <a:avLst/>
          </a:prstGeom>
          <a:noFill/>
          <a:ln w="9525">
            <a:noFill/>
            <a:miter lim="800000"/>
            <a:headEnd/>
            <a:tailEnd/>
          </a:ln>
        </p:spPr>
      </p:pic>
      <p:sp>
        <p:nvSpPr>
          <p:cNvPr id="5" name="TextBox 4"/>
          <p:cNvSpPr txBox="1"/>
          <p:nvPr/>
        </p:nvSpPr>
        <p:spPr>
          <a:xfrm>
            <a:off x="809897" y="5107574"/>
            <a:ext cx="10907486" cy="1477328"/>
          </a:xfrm>
          <a:prstGeom prst="rect">
            <a:avLst/>
          </a:prstGeom>
          <a:noFill/>
        </p:spPr>
        <p:txBody>
          <a:bodyPr wrap="square" rtlCol="0">
            <a:spAutoFit/>
          </a:bodyPr>
          <a:lstStyle/>
          <a:p>
            <a:pPr lvl="0">
              <a:buFont typeface="Arial" pitchFamily="34" charset="0"/>
              <a:buChar char="•"/>
            </a:pPr>
            <a:r>
              <a:rPr lang="en-US" dirty="0" smtClean="0"/>
              <a:t> Vanadium Electrolyte expected to reach 20% of global Vanadium consumption by 2030 compared to 2%</a:t>
            </a:r>
          </a:p>
          <a:p>
            <a:pPr lvl="0"/>
            <a:endParaRPr lang="en-US" dirty="0" smtClean="0"/>
          </a:p>
          <a:p>
            <a:pPr lvl="0">
              <a:buFont typeface="Arial" pitchFamily="34" charset="0"/>
              <a:buChar char="•"/>
            </a:pPr>
            <a:r>
              <a:rPr lang="en-US" dirty="0" smtClean="0"/>
              <a:t> Huge Demand in Energy Storage applications, and by 2020 Vanadium consumption will grow 2 fold.</a:t>
            </a:r>
          </a:p>
          <a:p>
            <a:pPr lvl="0"/>
            <a:endParaRPr lang="en-US" dirty="0" smtClean="0"/>
          </a:p>
          <a:p>
            <a:pPr lvl="0">
              <a:buFont typeface="Arial" pitchFamily="34" charset="0"/>
              <a:buChar char="•"/>
            </a:pPr>
            <a:r>
              <a:rPr lang="en-US" dirty="0" smtClean="0"/>
              <a:t> Potential to increase global vanadium consumption by more than 27,000 MTV /year than current market by 2020.</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39155-1F5E-4F48-B50E-F00D8FC535D9}"/>
              </a:ext>
            </a:extLst>
          </p:cNvPr>
          <p:cNvSpPr>
            <a:spLocks noGrp="1"/>
          </p:cNvSpPr>
          <p:nvPr>
            <p:ph type="title"/>
          </p:nvPr>
        </p:nvSpPr>
        <p:spPr/>
        <p:txBody>
          <a:bodyPr/>
          <a:lstStyle/>
          <a:p>
            <a:r>
              <a:rPr lang="en-US" b="1" dirty="0">
                <a:effectLst>
                  <a:outerShdw blurRad="38100" dist="38100" dir="2700000" algn="tl">
                    <a:srgbClr val="000000">
                      <a:alpha val="43137"/>
                    </a:srgbClr>
                  </a:outerShdw>
                </a:effectLst>
              </a:rPr>
              <a:t>VANADIUM  TERMED AS A </a:t>
            </a:r>
            <a:r>
              <a:rPr lang="en-US" b="1" dirty="0">
                <a:solidFill>
                  <a:schemeClr val="accent6"/>
                </a:solidFill>
                <a:effectLst>
                  <a:outerShdw blurRad="38100" dist="38100" dir="2700000" algn="tl">
                    <a:srgbClr val="000000">
                      <a:alpha val="43137"/>
                    </a:srgbClr>
                  </a:outerShdw>
                </a:effectLst>
              </a:rPr>
              <a:t>GREEN</a:t>
            </a:r>
            <a:r>
              <a:rPr lang="en-US" b="1" dirty="0">
                <a:effectLst>
                  <a:outerShdw blurRad="38100" dist="38100" dir="2700000" algn="tl">
                    <a:srgbClr val="000000">
                      <a:alpha val="43137"/>
                    </a:srgbClr>
                  </a:outerShdw>
                </a:effectLst>
              </a:rPr>
              <a:t> METAL</a:t>
            </a:r>
          </a:p>
        </p:txBody>
      </p:sp>
      <p:sp>
        <p:nvSpPr>
          <p:cNvPr id="3" name="TextBox 2">
            <a:extLst>
              <a:ext uri="{FF2B5EF4-FFF2-40B4-BE49-F238E27FC236}">
                <a16:creationId xmlns="" xmlns:a16="http://schemas.microsoft.com/office/drawing/2014/main" id="{616E5F13-34F8-42DB-A15C-C599B1A85FC0}"/>
              </a:ext>
            </a:extLst>
          </p:cNvPr>
          <p:cNvSpPr txBox="1"/>
          <p:nvPr/>
        </p:nvSpPr>
        <p:spPr>
          <a:xfrm>
            <a:off x="1384662" y="2167658"/>
            <a:ext cx="9797143" cy="2523768"/>
          </a:xfrm>
          <a:prstGeom prst="rect">
            <a:avLst/>
          </a:prstGeom>
          <a:noFill/>
        </p:spPr>
        <p:txBody>
          <a:bodyPr wrap="square" rtlCol="0">
            <a:spAutoFit/>
          </a:bodyPr>
          <a:lstStyle/>
          <a:p>
            <a:pPr lvl="0">
              <a:buFont typeface="Arial" pitchFamily="34" charset="0"/>
              <a:buChar char="•"/>
            </a:pPr>
            <a:r>
              <a:rPr lang="en-US" sz="2000" dirty="0" smtClean="0"/>
              <a:t> It is </a:t>
            </a:r>
            <a:r>
              <a:rPr lang="en-US" sz="2000" dirty="0"/>
              <a:t>used </a:t>
            </a:r>
            <a:r>
              <a:rPr lang="en-US" sz="2000" dirty="0" smtClean="0"/>
              <a:t>in </a:t>
            </a:r>
            <a:r>
              <a:rPr lang="en-US" sz="2000" dirty="0"/>
              <a:t>pollution control catalysts </a:t>
            </a:r>
            <a:r>
              <a:rPr lang="en-US" sz="2000" dirty="0" smtClean="0"/>
              <a:t> to eliminate Sox </a:t>
            </a:r>
            <a:r>
              <a:rPr lang="en-US" sz="2000" dirty="0"/>
              <a:t>and NOx from power station and industrial gas emissions.</a:t>
            </a:r>
            <a:endParaRPr lang="en-IN" sz="2000" dirty="0"/>
          </a:p>
          <a:p>
            <a:endParaRPr lang="en-IN" sz="2000" dirty="0"/>
          </a:p>
          <a:p>
            <a:pPr lvl="0">
              <a:buFont typeface="Arial" pitchFamily="34" charset="0"/>
              <a:buChar char="•"/>
            </a:pPr>
            <a:r>
              <a:rPr lang="en-US" sz="2000" dirty="0" smtClean="0"/>
              <a:t> Helps in effective</a:t>
            </a:r>
            <a:r>
              <a:rPr lang="en-US" sz="2000" dirty="0"/>
              <a:t>, efficient solutions to grid level and mobility energy storage solutions which will have a critical impact on the global environment in the coming decade.</a:t>
            </a:r>
          </a:p>
          <a:p>
            <a:pPr lvl="0">
              <a:buFont typeface="Arial" pitchFamily="34" charset="0"/>
              <a:buChar char="•"/>
            </a:pPr>
            <a:endParaRPr lang="en-IN" sz="2000" dirty="0"/>
          </a:p>
          <a:p>
            <a:pPr lvl="0">
              <a:buFont typeface="Arial" pitchFamily="34" charset="0"/>
              <a:buChar char="•"/>
            </a:pPr>
            <a:r>
              <a:rPr lang="en-US" sz="2000" dirty="0"/>
              <a:t>Vanadium catalysts allow for the efficient production of sulfuric acid, </a:t>
            </a:r>
            <a:r>
              <a:rPr lang="en-US" sz="2000" dirty="0" err="1"/>
              <a:t>maleic</a:t>
            </a:r>
            <a:r>
              <a:rPr lang="en-US" sz="2000" dirty="0"/>
              <a:t> </a:t>
            </a:r>
            <a:r>
              <a:rPr lang="en-US" sz="2000" dirty="0" smtClean="0"/>
              <a:t>anhydride. </a:t>
            </a:r>
            <a:endParaRPr lang="en-IN" sz="2000" dirty="0"/>
          </a:p>
          <a:p>
            <a:endParaRPr lang="en-IN" dirty="0"/>
          </a:p>
        </p:txBody>
      </p:sp>
    </p:spTree>
    <p:extLst>
      <p:ext uri="{BB962C8B-B14F-4D97-AF65-F5344CB8AC3E}">
        <p14:creationId xmlns:p14="http://schemas.microsoft.com/office/powerpoint/2010/main" val="3554809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 FUTURE OUTLOOK</a:t>
            </a:r>
            <a:endParaRPr lang="en-US" b="1" dirty="0">
              <a:effectLst>
                <a:outerShdw blurRad="38100" dist="38100" dir="2700000" algn="tl">
                  <a:srgbClr val="000000">
                    <a:alpha val="43137"/>
                  </a:srgbClr>
                </a:outerShdw>
              </a:effectLst>
            </a:endParaRPr>
          </a:p>
        </p:txBody>
      </p:sp>
      <p:sp>
        <p:nvSpPr>
          <p:cNvPr id="4" name="Text Placeholder 3"/>
          <p:cNvSpPr>
            <a:spLocks noGrp="1"/>
          </p:cNvSpPr>
          <p:nvPr>
            <p:ph type="body" sz="quarter" idx="16"/>
          </p:nvPr>
        </p:nvSpPr>
        <p:spPr>
          <a:xfrm>
            <a:off x="830067" y="1946365"/>
            <a:ext cx="10515599" cy="4219303"/>
          </a:xfrm>
        </p:spPr>
        <p:txBody>
          <a:bodyPr/>
          <a:lstStyle/>
          <a:p>
            <a:pPr lvl="0" algn="l">
              <a:buFont typeface="Arial" pitchFamily="34" charset="0"/>
              <a:buChar char="•"/>
            </a:pPr>
            <a:r>
              <a:rPr lang="en-US" b="0" dirty="0" smtClean="0"/>
              <a:t> Increasing demand  in Batteries will drive the vanadium price in coming years. </a:t>
            </a:r>
          </a:p>
          <a:p>
            <a:pPr lvl="0" algn="l"/>
            <a:endParaRPr lang="en-US" b="0" dirty="0" smtClean="0"/>
          </a:p>
          <a:p>
            <a:pPr lvl="0" algn="l">
              <a:buFont typeface="Arial" pitchFamily="34" charset="0"/>
              <a:buChar char="•"/>
            </a:pPr>
            <a:r>
              <a:rPr lang="en-US" b="0" dirty="0" smtClean="0"/>
              <a:t> The surge in vanadium prices since the second half of 2017,  is change in Chinese policies on vanadium content in steel alloys and alternative battery metals.</a:t>
            </a:r>
          </a:p>
          <a:p>
            <a:pPr lvl="0" algn="l"/>
            <a:endParaRPr lang="en-US" b="0" dirty="0" smtClean="0"/>
          </a:p>
          <a:p>
            <a:pPr lvl="0" algn="l">
              <a:buFont typeface="Arial" pitchFamily="34" charset="0"/>
              <a:buChar char="•"/>
            </a:pPr>
            <a:r>
              <a:rPr lang="en-US" dirty="0" smtClean="0"/>
              <a:t>China has been ruminating about increasing the vanadium content in steel to make it stronger, while vanadium’s potential in mass electricity storage devices, or vanadium </a:t>
            </a:r>
            <a:r>
              <a:rPr lang="en-US" dirty="0" err="1" smtClean="0"/>
              <a:t>redox</a:t>
            </a:r>
            <a:r>
              <a:rPr lang="en-US" dirty="0" smtClean="0"/>
              <a:t> batteries (VRB), have also made it appealing to investors</a:t>
            </a:r>
          </a:p>
          <a:p>
            <a:pPr algn="l">
              <a:buFont typeface="Arial" pitchFamily="34" charset="0"/>
              <a:buChar char="•"/>
            </a:pPr>
            <a:endParaRPr lang="en-US"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2E5D49-E249-409D-B751-A559433D91A4}"/>
              </a:ext>
            </a:extLst>
          </p:cNvPr>
          <p:cNvSpPr>
            <a:spLocks noGrp="1"/>
          </p:cNvSpPr>
          <p:nvPr>
            <p:ph type="title"/>
          </p:nvPr>
        </p:nvSpPr>
        <p:spPr>
          <a:xfrm>
            <a:off x="2733229" y="356979"/>
            <a:ext cx="6725541" cy="676275"/>
          </a:xfrm>
        </p:spPr>
        <p:txBody>
          <a:bodyPr>
            <a:normAutofit/>
          </a:bodyPr>
          <a:lstStyle/>
          <a:p>
            <a:r>
              <a:rPr lang="en-IN" b="1" dirty="0">
                <a:effectLst>
                  <a:outerShdw blurRad="38100" dist="38100" dir="2700000" algn="tl">
                    <a:srgbClr val="000000">
                      <a:alpha val="43137"/>
                    </a:srgbClr>
                  </a:outerShdw>
                </a:effectLst>
              </a:rPr>
              <a:t>REFERENCE LIST</a:t>
            </a:r>
          </a:p>
        </p:txBody>
      </p:sp>
      <p:sp>
        <p:nvSpPr>
          <p:cNvPr id="4" name="Rectangle 2">
            <a:extLst>
              <a:ext uri="{FF2B5EF4-FFF2-40B4-BE49-F238E27FC236}">
                <a16:creationId xmlns="" xmlns:a16="http://schemas.microsoft.com/office/drawing/2014/main" id="{C2FE7D0F-5D06-41B2-B543-19F30BD56679}"/>
              </a:ext>
            </a:extLst>
          </p:cNvPr>
          <p:cNvSpPr>
            <a:spLocks noChangeArrowheads="1"/>
          </p:cNvSpPr>
          <p:nvPr/>
        </p:nvSpPr>
        <p:spPr bwMode="auto">
          <a:xfrm>
            <a:off x="1550085" y="1696798"/>
            <a:ext cx="9091827"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buFont typeface="+mj-lt"/>
              <a:buAutoNum type="arabicPeriod"/>
            </a:pPr>
            <a:r>
              <a:rPr lang="en-US" i="1" dirty="0">
                <a:latin typeface="+mj-lt"/>
              </a:rPr>
              <a:t>Bushveld Minerals analysis, TTP squared</a:t>
            </a:r>
            <a:endParaRPr lang="en-IN" i="1" dirty="0">
              <a:latin typeface="+mj-lt"/>
            </a:endParaRPr>
          </a:p>
          <a:p>
            <a:pPr marL="342900" indent="-342900">
              <a:buFont typeface="+mj-lt"/>
              <a:buAutoNum type="arabicPeriod"/>
            </a:pPr>
            <a:r>
              <a:rPr lang="en-US" i="1" dirty="0">
                <a:latin typeface="+mj-lt"/>
              </a:rPr>
              <a:t>Terry Perles, TTP squared, Inc., Quebec  Mines.</a:t>
            </a:r>
            <a:endParaRPr lang="en-IN" i="1" dirty="0">
              <a:latin typeface="+mj-lt"/>
            </a:endParaRPr>
          </a:p>
          <a:p>
            <a:pPr marL="342900" indent="-342900">
              <a:buFont typeface="+mj-lt"/>
              <a:buAutoNum type="arabicPeriod"/>
            </a:pPr>
            <a:r>
              <a:rPr lang="en-US" i="1" dirty="0">
                <a:latin typeface="+mj-lt"/>
              </a:rPr>
              <a:t>Terry Perles, TTP squared, Inc., Quebec  Mines.</a:t>
            </a:r>
            <a:endParaRPr lang="en-IN" i="1" dirty="0">
              <a:latin typeface="+mj-lt"/>
            </a:endParaRPr>
          </a:p>
          <a:p>
            <a:pPr marL="342900" indent="-342900">
              <a:buFont typeface="+mj-lt"/>
              <a:buAutoNum type="arabicPeriod"/>
            </a:pPr>
            <a:r>
              <a:rPr lang="en-US" i="1" dirty="0">
                <a:latin typeface="+mj-lt"/>
              </a:rPr>
              <a:t>Bushveld Minerals analysis, Roskill</a:t>
            </a:r>
            <a:br>
              <a:rPr lang="en-US" i="1" dirty="0">
                <a:latin typeface="+mj-lt"/>
              </a:rPr>
            </a:br>
            <a:r>
              <a:rPr lang="en-US" i="1" dirty="0">
                <a:latin typeface="+mj-lt"/>
              </a:rPr>
              <a:t>Bloomberg, Metal Bulletin, April 2018</a:t>
            </a:r>
            <a:endParaRPr lang="en-IN" i="1" dirty="0">
              <a:latin typeface="+mj-lt"/>
            </a:endParaRPr>
          </a:p>
          <a:p>
            <a:pPr marL="342900" indent="-342900">
              <a:buFont typeface="+mj-lt"/>
              <a:buAutoNum type="arabicPeriod"/>
            </a:pPr>
            <a:r>
              <a:rPr lang="en-US" i="1" dirty="0">
                <a:latin typeface="+mj-lt"/>
              </a:rPr>
              <a:t>Indian ferro alloy industry - present status and Future outlook by C.N. Harman (Director Technical), N.S.S. Rama Rao – </a:t>
            </a:r>
            <a:r>
              <a:rPr lang="en-US" i="1" dirty="0" err="1">
                <a:latin typeface="+mj-lt"/>
              </a:rPr>
              <a:t>Facor</a:t>
            </a:r>
            <a:r>
              <a:rPr lang="en-US" i="1" dirty="0">
                <a:latin typeface="+mj-lt"/>
              </a:rPr>
              <a:t> Alloys Limited, IFAPA</a:t>
            </a:r>
            <a:endParaRPr lang="en-IN" i="1" dirty="0">
              <a:latin typeface="+mj-lt"/>
            </a:endParaRPr>
          </a:p>
          <a:p>
            <a:pPr marL="342900" indent="-342900">
              <a:buFont typeface="+mj-lt"/>
              <a:buAutoNum type="arabicPeriod"/>
            </a:pPr>
            <a:r>
              <a:rPr lang="en-US" i="1" dirty="0">
                <a:latin typeface="+mj-lt"/>
              </a:rPr>
              <a:t>Indian Minerals Year Book 2016 – 55</a:t>
            </a:r>
            <a:r>
              <a:rPr lang="en-US" i="1" baseline="30000" dirty="0">
                <a:latin typeface="+mj-lt"/>
              </a:rPr>
              <a:t>th</a:t>
            </a:r>
            <a:r>
              <a:rPr lang="en-US" i="1" dirty="0">
                <a:latin typeface="+mj-lt"/>
              </a:rPr>
              <a:t> Edition</a:t>
            </a:r>
            <a:endParaRPr lang="en-IN" i="1" dirty="0">
              <a:latin typeface="+mj-lt"/>
            </a:endParaRPr>
          </a:p>
          <a:p>
            <a:pPr marL="342900" indent="-342900">
              <a:buFont typeface="+mj-lt"/>
              <a:buAutoNum type="arabicPeriod"/>
            </a:pPr>
            <a:r>
              <a:rPr lang="en-US" i="1" u="sng" dirty="0">
                <a:latin typeface="+mj-lt"/>
                <a:hlinkClick r:id="rId2"/>
              </a:rPr>
              <a:t>https://www.vanadiumprice.com</a:t>
            </a:r>
            <a:endParaRPr lang="en-IN" i="1" dirty="0">
              <a:latin typeface="+mj-lt"/>
            </a:endParaRPr>
          </a:p>
          <a:p>
            <a:pPr marL="342900" indent="-342900">
              <a:buFont typeface="+mj-lt"/>
              <a:buAutoNum type="arabicPeriod"/>
            </a:pPr>
            <a:r>
              <a:rPr lang="en-US" i="1" dirty="0">
                <a:latin typeface="+mj-lt"/>
              </a:rPr>
              <a:t>TTP Squared Inc, Bushveld Minerals analysis, Roskill, World Steel Association, Bloomberg New Energy Finance.</a:t>
            </a:r>
            <a:endParaRPr lang="en-IN" i="1" dirty="0">
              <a:latin typeface="+mj-lt"/>
            </a:endParaRPr>
          </a:p>
          <a:p>
            <a:pPr marL="342900" indent="-342900">
              <a:buFont typeface="+mj-lt"/>
              <a:buAutoNum type="arabicPeriod"/>
            </a:pPr>
            <a:r>
              <a:rPr lang="en-US" i="1" dirty="0">
                <a:latin typeface="+mj-lt"/>
              </a:rPr>
              <a:t>Terry Perles, TTP squared, Inc., Quebec  Mines, Bushveld Minerals analysis, Kevin Jones, Camelot Coal, </a:t>
            </a:r>
            <a:r>
              <a:rPr lang="en-US" i="1" dirty="0" err="1">
                <a:latin typeface="+mj-lt"/>
              </a:rPr>
              <a:t>Ryans</a:t>
            </a:r>
            <a:r>
              <a:rPr lang="en-US" i="1" dirty="0">
                <a:latin typeface="+mj-lt"/>
              </a:rPr>
              <a:t> Notes Ferroalloys Conference presentation, Oct. 30, 2012 Miami, Fl USA</a:t>
            </a:r>
            <a:endParaRPr lang="en-IN" i="1" dirty="0">
              <a:latin typeface="+mj-lt"/>
            </a:endParaRPr>
          </a:p>
          <a:p>
            <a:pPr marL="342900" indent="-342900">
              <a:buFont typeface="+mj-lt"/>
              <a:buAutoNum type="arabicPeriod"/>
            </a:pPr>
            <a:r>
              <a:rPr lang="en-US" i="1" u="sng" dirty="0">
                <a:latin typeface="+mj-lt"/>
                <a:hlinkClick r:id="rId3"/>
              </a:rPr>
              <a:t>terry@ttpsquared.com</a:t>
            </a:r>
            <a:r>
              <a:rPr lang="en-US" i="1" dirty="0">
                <a:latin typeface="+mj-lt"/>
              </a:rPr>
              <a:t>, Terry Perles, TTP squared, Inc., Quebec  Mines. </a:t>
            </a:r>
            <a:endParaRPr lang="en-IN" i="1" dirty="0">
              <a:latin typeface="+mj-lt"/>
            </a:endParaRPr>
          </a:p>
          <a:p>
            <a:pPr marL="342900" indent="-342900">
              <a:buFont typeface="+mj-lt"/>
              <a:buAutoNum type="arabicPeriod"/>
            </a:pPr>
            <a:r>
              <a:rPr lang="en-US" i="1" dirty="0">
                <a:latin typeface="+mj-lt"/>
              </a:rPr>
              <a:t>https://www.vanadiumprice.com/vanadium-metal-watch-2018-analyst-says/</a:t>
            </a:r>
            <a:endParaRPr lang="en-IN" i="1" dirty="0">
              <a:latin typeface="+mj-lt"/>
            </a:endParaRPr>
          </a:p>
        </p:txBody>
      </p:sp>
    </p:spTree>
    <p:extLst>
      <p:ext uri="{BB962C8B-B14F-4D97-AF65-F5344CB8AC3E}">
        <p14:creationId xmlns:p14="http://schemas.microsoft.com/office/powerpoint/2010/main" val="25536507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15DFFD76-DAD1-4C69-A6A9-25F62B1B2E0D}"/>
              </a:ext>
            </a:extLst>
          </p:cNvPr>
          <p:cNvPicPr>
            <a:picLocks noChangeAspect="1"/>
          </p:cNvPicPr>
          <p:nvPr/>
        </p:nvPicPr>
        <p:blipFill>
          <a:blip r:embed="rId2"/>
          <a:stretch>
            <a:fillRect/>
          </a:stretch>
        </p:blipFill>
        <p:spPr>
          <a:xfrm>
            <a:off x="3185777" y="1303535"/>
            <a:ext cx="5250729" cy="5250729"/>
          </a:xfrm>
          <a:prstGeom prst="ellipse">
            <a:avLst/>
          </a:prstGeom>
          <a:ln>
            <a:noFill/>
          </a:ln>
          <a:effectLst>
            <a:softEdge rad="112500"/>
          </a:effectLst>
        </p:spPr>
      </p:pic>
      <p:sp>
        <p:nvSpPr>
          <p:cNvPr id="9" name="Title 1">
            <a:extLst>
              <a:ext uri="{FF2B5EF4-FFF2-40B4-BE49-F238E27FC236}">
                <a16:creationId xmlns="" xmlns:a16="http://schemas.microsoft.com/office/drawing/2014/main" id="{68A43E60-B688-4360-AA3E-95A7394B782A}"/>
              </a:ext>
            </a:extLst>
          </p:cNvPr>
          <p:cNvSpPr txBox="1">
            <a:spLocks/>
          </p:cNvSpPr>
          <p:nvPr/>
        </p:nvSpPr>
        <p:spPr>
          <a:xfrm>
            <a:off x="3049625" y="912216"/>
            <a:ext cx="5481978" cy="782638"/>
          </a:xfrm>
          <a:prstGeom prst="rect">
            <a:avLst/>
          </a:prstGeom>
        </p:spPr>
        <p:txBody>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rgbClr val="FF6600"/>
                </a:solidFill>
                <a:effectLst>
                  <a:outerShdw blurRad="38100" dist="38100" dir="2700000" algn="tl">
                    <a:srgbClr val="000000">
                      <a:alpha val="43137"/>
                    </a:srgbClr>
                  </a:outerShdw>
                </a:effectLst>
              </a:rPr>
              <a:t>FERRO NIOBIUM</a:t>
            </a:r>
            <a:endParaRPr lang="ru-RU" sz="4800" b="1" dirty="0">
              <a:solidFill>
                <a:srgbClr val="FF66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70441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 xmlns:a16="http://schemas.microsoft.com/office/drawing/2014/main" id="{68A43E60-B688-4360-AA3E-95A7394B782A}"/>
              </a:ext>
            </a:extLst>
          </p:cNvPr>
          <p:cNvSpPr txBox="1">
            <a:spLocks/>
          </p:cNvSpPr>
          <p:nvPr/>
        </p:nvSpPr>
        <p:spPr>
          <a:xfrm>
            <a:off x="3049625" y="912216"/>
            <a:ext cx="5481978" cy="782638"/>
          </a:xfrm>
          <a:prstGeom prst="rect">
            <a:avLst/>
          </a:prstGeom>
        </p:spPr>
        <p:txBody>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F6600"/>
                </a:solidFill>
                <a:effectLst>
                  <a:outerShdw blurRad="38100" dist="38100" dir="2700000" algn="tl">
                    <a:srgbClr val="000000">
                      <a:alpha val="43137"/>
                    </a:srgbClr>
                  </a:outerShdw>
                </a:effectLst>
              </a:rPr>
              <a:t>FERRO MOLYBDENUM</a:t>
            </a:r>
            <a:endParaRPr lang="ru-RU" b="1" dirty="0">
              <a:solidFill>
                <a:srgbClr val="FF6600"/>
              </a:solidFill>
              <a:effectLst>
                <a:outerShdw blurRad="38100" dist="38100" dir="2700000" algn="tl">
                  <a:srgbClr val="000000">
                    <a:alpha val="43137"/>
                  </a:srgbClr>
                </a:outerShdw>
              </a:effectLst>
            </a:endParaRPr>
          </a:p>
        </p:txBody>
      </p:sp>
      <p:pic>
        <p:nvPicPr>
          <p:cNvPr id="13" name="Picture 12">
            <a:extLst>
              <a:ext uri="{FF2B5EF4-FFF2-40B4-BE49-F238E27FC236}">
                <a16:creationId xmlns="" xmlns:a16="http://schemas.microsoft.com/office/drawing/2014/main" id="{05F12974-4CAF-4CCF-B1CF-47A1D65DE46D}"/>
              </a:ext>
            </a:extLst>
          </p:cNvPr>
          <p:cNvPicPr>
            <a:picLocks noChangeAspect="1"/>
          </p:cNvPicPr>
          <p:nvPr/>
        </p:nvPicPr>
        <p:blipFill>
          <a:blip r:embed="rId2"/>
          <a:stretch>
            <a:fillRect/>
          </a:stretch>
        </p:blipFill>
        <p:spPr>
          <a:xfrm>
            <a:off x="3492375" y="2090137"/>
            <a:ext cx="4208720" cy="4208718"/>
          </a:xfrm>
          <a:prstGeom prst="rect">
            <a:avLst/>
          </a:prstGeom>
        </p:spPr>
      </p:pic>
    </p:spTree>
    <p:extLst>
      <p:ext uri="{BB962C8B-B14F-4D97-AF65-F5344CB8AC3E}">
        <p14:creationId xmlns:p14="http://schemas.microsoft.com/office/powerpoint/2010/main" val="41001218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38EE8B-1608-4FFC-96B5-595AB97B845A}"/>
              </a:ext>
            </a:extLst>
          </p:cNvPr>
          <p:cNvSpPr>
            <a:spLocks noGrp="1"/>
          </p:cNvSpPr>
          <p:nvPr>
            <p:ph type="title"/>
          </p:nvPr>
        </p:nvSpPr>
        <p:spPr>
          <a:xfrm>
            <a:off x="3729052" y="792338"/>
            <a:ext cx="4775839" cy="958807"/>
          </a:xfrm>
        </p:spPr>
        <p:txBody>
          <a:bodyPr/>
          <a:lstStyle/>
          <a:p>
            <a:pPr algn="ctr"/>
            <a:r>
              <a:rPr lang="en-US" b="1" dirty="0">
                <a:solidFill>
                  <a:srgbClr val="FF6600"/>
                </a:solidFill>
              </a:rPr>
              <a:t>FERRO NIOBIUM</a:t>
            </a:r>
            <a:endParaRPr lang="ru-RU" b="1" dirty="0">
              <a:solidFill>
                <a:srgbClr val="FF6600"/>
              </a:solidFill>
            </a:endParaRPr>
          </a:p>
        </p:txBody>
      </p:sp>
      <p:sp>
        <p:nvSpPr>
          <p:cNvPr id="4" name="Text Placeholder 3">
            <a:extLst>
              <a:ext uri="{FF2B5EF4-FFF2-40B4-BE49-F238E27FC236}">
                <a16:creationId xmlns="" xmlns:a16="http://schemas.microsoft.com/office/drawing/2014/main" id="{2B46C56E-82FC-4B02-954F-3AFACF2E8CBA}"/>
              </a:ext>
            </a:extLst>
          </p:cNvPr>
          <p:cNvSpPr>
            <a:spLocks noGrp="1"/>
          </p:cNvSpPr>
          <p:nvPr>
            <p:ph type="body" sz="quarter" idx="14"/>
          </p:nvPr>
        </p:nvSpPr>
        <p:spPr>
          <a:xfrm>
            <a:off x="2031570" y="2029037"/>
            <a:ext cx="9387280" cy="4424014"/>
          </a:xfrm>
        </p:spPr>
        <p:txBody>
          <a:bodyPr>
            <a:normAutofit/>
          </a:bodyPr>
          <a:lstStyle/>
          <a:p>
            <a:pPr>
              <a:lnSpc>
                <a:spcPct val="100000"/>
              </a:lnSpc>
              <a:buFont typeface="Wingdings" panose="05000000000000000000" pitchFamily="2" charset="2"/>
              <a:buChar char="Ø"/>
            </a:pPr>
            <a:r>
              <a:rPr lang="en-US" sz="3200" dirty="0">
                <a:solidFill>
                  <a:schemeClr val="tx1">
                    <a:lumMod val="75000"/>
                    <a:lumOff val="25000"/>
                  </a:schemeClr>
                </a:solidFill>
              </a:rPr>
              <a:t>ABOUT FERRO NIOBIUM</a:t>
            </a:r>
          </a:p>
          <a:p>
            <a:pPr>
              <a:lnSpc>
                <a:spcPct val="100000"/>
              </a:lnSpc>
              <a:buFont typeface="Wingdings" panose="05000000000000000000" pitchFamily="2" charset="2"/>
              <a:buChar char="Ø"/>
            </a:pPr>
            <a:r>
              <a:rPr lang="en-US" sz="3200" dirty="0">
                <a:solidFill>
                  <a:schemeClr val="tx1">
                    <a:lumMod val="75000"/>
                    <a:lumOff val="25000"/>
                  </a:schemeClr>
                </a:solidFill>
              </a:rPr>
              <a:t>FERRO NIOBIUM CONSUMPTION</a:t>
            </a:r>
          </a:p>
          <a:p>
            <a:pPr>
              <a:lnSpc>
                <a:spcPct val="100000"/>
              </a:lnSpc>
              <a:buFont typeface="Wingdings" panose="05000000000000000000" pitchFamily="2" charset="2"/>
              <a:buChar char="Ø"/>
            </a:pPr>
            <a:r>
              <a:rPr lang="en-US" sz="3200" dirty="0" smtClean="0">
                <a:solidFill>
                  <a:schemeClr val="tx1">
                    <a:lumMod val="75000"/>
                    <a:lumOff val="25000"/>
                  </a:schemeClr>
                </a:solidFill>
              </a:rPr>
              <a:t>IMPORT OF FERRO NIOBIUM IN INDIA </a:t>
            </a:r>
          </a:p>
          <a:p>
            <a:pPr>
              <a:lnSpc>
                <a:spcPct val="100000"/>
              </a:lnSpc>
              <a:buFont typeface="Wingdings" panose="05000000000000000000" pitchFamily="2" charset="2"/>
              <a:buChar char="Ø"/>
            </a:pPr>
            <a:r>
              <a:rPr lang="en-US" sz="3200" dirty="0" smtClean="0">
                <a:solidFill>
                  <a:schemeClr val="tx1">
                    <a:lumMod val="75000"/>
                    <a:lumOff val="25000"/>
                  </a:schemeClr>
                </a:solidFill>
              </a:rPr>
              <a:t>FERRO </a:t>
            </a:r>
            <a:r>
              <a:rPr lang="en-US" sz="3200" dirty="0">
                <a:solidFill>
                  <a:schemeClr val="tx1">
                    <a:lumMod val="75000"/>
                    <a:lumOff val="25000"/>
                  </a:schemeClr>
                </a:solidFill>
              </a:rPr>
              <a:t>NIOBIUM PRICING </a:t>
            </a:r>
          </a:p>
          <a:p>
            <a:pPr>
              <a:lnSpc>
                <a:spcPct val="100000"/>
              </a:lnSpc>
              <a:buFont typeface="Wingdings" panose="05000000000000000000" pitchFamily="2" charset="2"/>
              <a:buChar char="Ø"/>
            </a:pPr>
            <a:r>
              <a:rPr lang="en-US" sz="3200" dirty="0">
                <a:solidFill>
                  <a:schemeClr val="tx1">
                    <a:lumMod val="75000"/>
                    <a:lumOff val="25000"/>
                  </a:schemeClr>
                </a:solidFill>
              </a:rPr>
              <a:t>DEMAND </a:t>
            </a:r>
            <a:r>
              <a:rPr lang="en-US" sz="3200" dirty="0" smtClean="0">
                <a:solidFill>
                  <a:schemeClr val="tx1">
                    <a:lumMod val="75000"/>
                    <a:lumOff val="25000"/>
                  </a:schemeClr>
                </a:solidFill>
              </a:rPr>
              <a:t>PROJECTIONS</a:t>
            </a:r>
          </a:p>
          <a:p>
            <a:pPr>
              <a:lnSpc>
                <a:spcPct val="100000"/>
              </a:lnSpc>
              <a:buFont typeface="Wingdings" panose="05000000000000000000" pitchFamily="2" charset="2"/>
              <a:buChar char="Ø"/>
            </a:pPr>
            <a:r>
              <a:rPr lang="en-US" sz="3200" dirty="0" smtClean="0">
                <a:solidFill>
                  <a:schemeClr val="tx1">
                    <a:lumMod val="75000"/>
                    <a:lumOff val="25000"/>
                  </a:schemeClr>
                </a:solidFill>
              </a:rPr>
              <a:t>FUTURE OUTLOOK</a:t>
            </a:r>
            <a:endParaRPr lang="en-IN" sz="3200" dirty="0">
              <a:solidFill>
                <a:schemeClr val="tx1">
                  <a:lumMod val="75000"/>
                  <a:lumOff val="25000"/>
                </a:schemeClr>
              </a:solidFill>
            </a:endParaRPr>
          </a:p>
          <a:p>
            <a:pPr>
              <a:lnSpc>
                <a:spcPct val="100000"/>
              </a:lnSpc>
              <a:buFont typeface="Wingdings" panose="05000000000000000000" pitchFamily="2" charset="2"/>
              <a:buChar char="Ø"/>
            </a:pPr>
            <a:r>
              <a:rPr lang="en-IN" sz="3200" dirty="0">
                <a:solidFill>
                  <a:schemeClr val="tx1">
                    <a:lumMod val="75000"/>
                    <a:lumOff val="25000"/>
                  </a:schemeClr>
                </a:solidFill>
              </a:rPr>
              <a:t>REFERENCE LIST</a:t>
            </a:r>
          </a:p>
          <a:p>
            <a:endParaRPr lang="ru-RU" sz="1800" dirty="0"/>
          </a:p>
        </p:txBody>
      </p:sp>
    </p:spTree>
    <p:extLst>
      <p:ext uri="{BB962C8B-B14F-4D97-AF65-F5344CB8AC3E}">
        <p14:creationId xmlns:p14="http://schemas.microsoft.com/office/powerpoint/2010/main" val="36293424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AEBC1A8D-E693-4704-8E11-5AAB4B40BAEF}"/>
              </a:ext>
            </a:extLst>
          </p:cNvPr>
          <p:cNvSpPr>
            <a:spLocks noGrp="1"/>
          </p:cNvSpPr>
          <p:nvPr>
            <p:ph type="ctrTitle"/>
          </p:nvPr>
        </p:nvSpPr>
        <p:spPr/>
        <p:txBody>
          <a:bodyPr/>
          <a:lstStyle/>
          <a:p>
            <a:r>
              <a:rPr lang="en-US" b="0" dirty="0"/>
              <a:t>ABOUT FERRO NIOBIUM</a:t>
            </a:r>
          </a:p>
        </p:txBody>
      </p:sp>
      <p:sp>
        <p:nvSpPr>
          <p:cNvPr id="5" name="Subtitle 4">
            <a:extLst>
              <a:ext uri="{FF2B5EF4-FFF2-40B4-BE49-F238E27FC236}">
                <a16:creationId xmlns="" xmlns:a16="http://schemas.microsoft.com/office/drawing/2014/main" id="{18F92ECC-81D7-46DF-AF27-3388655CE442}"/>
              </a:ext>
            </a:extLst>
          </p:cNvPr>
          <p:cNvSpPr>
            <a:spLocks noGrp="1"/>
          </p:cNvSpPr>
          <p:nvPr>
            <p:ph type="subTitle" idx="1"/>
          </p:nvPr>
        </p:nvSpPr>
        <p:spPr>
          <a:xfrm>
            <a:off x="701287" y="1331271"/>
            <a:ext cx="10789423" cy="883525"/>
          </a:xfrm>
        </p:spPr>
        <p:txBody>
          <a:bodyPr>
            <a:normAutofit/>
          </a:bodyPr>
          <a:lstStyle/>
          <a:p>
            <a:pPr>
              <a:lnSpc>
                <a:spcPct val="110000"/>
              </a:lnSpc>
            </a:pPr>
            <a:r>
              <a:rPr lang="en-US" dirty="0">
                <a:solidFill>
                  <a:schemeClr val="tx1">
                    <a:lumMod val="75000"/>
                    <a:lumOff val="25000"/>
                  </a:schemeClr>
                </a:solidFill>
              </a:rPr>
              <a:t>90% of the world's Niobium is produced by three mines, </a:t>
            </a:r>
          </a:p>
          <a:p>
            <a:pPr>
              <a:lnSpc>
                <a:spcPct val="110000"/>
              </a:lnSpc>
            </a:pPr>
            <a:r>
              <a:rPr lang="en-US" dirty="0">
                <a:solidFill>
                  <a:schemeClr val="tx1">
                    <a:lumMod val="75000"/>
                    <a:lumOff val="25000"/>
                  </a:schemeClr>
                </a:solidFill>
              </a:rPr>
              <a:t>two of which are in Brazil(the Araxá and Catalao mines) and the other in Canada (the Niobec mine). </a:t>
            </a:r>
            <a:endParaRPr lang="ru-RU" dirty="0">
              <a:solidFill>
                <a:schemeClr val="tx1">
                  <a:lumMod val="75000"/>
                  <a:lumOff val="25000"/>
                </a:schemeClr>
              </a:solidFill>
            </a:endParaRPr>
          </a:p>
        </p:txBody>
      </p:sp>
      <p:sp>
        <p:nvSpPr>
          <p:cNvPr id="6" name="Rectangle 2">
            <a:extLst>
              <a:ext uri="{FF2B5EF4-FFF2-40B4-BE49-F238E27FC236}">
                <a16:creationId xmlns="" xmlns:a16="http://schemas.microsoft.com/office/drawing/2014/main" id="{14FA9779-78B4-450E-8CF0-9B060E60FD05}"/>
              </a:ext>
            </a:extLst>
          </p:cNvPr>
          <p:cNvSpPr>
            <a:spLocks noChangeArrowheads="1"/>
          </p:cNvSpPr>
          <p:nvPr/>
        </p:nvSpPr>
        <p:spPr bwMode="auto">
          <a:xfrm>
            <a:off x="2597790" y="2468953"/>
            <a:ext cx="699641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sng" strike="noStrike" cap="none" normalizeH="0" baseline="0" dirty="0">
                <a:ln>
                  <a:noFill/>
                </a:ln>
                <a:solidFill>
                  <a:srgbClr val="FF9933"/>
                </a:solidFill>
                <a:effectLst/>
                <a:latin typeface="+mj-lt"/>
                <a:ea typeface="Calibri" panose="020F0502020204030204" pitchFamily="34" charset="0"/>
                <a:cs typeface="Lato Semibold"/>
              </a:rPr>
              <a:t>Pie chart shows the world production of Niobium.</a:t>
            </a:r>
            <a:endParaRPr kumimoji="0" lang="en-US" altLang="en-US" sz="1200" b="1" i="0" u="sng" strike="noStrike" cap="none" normalizeH="0" baseline="0" dirty="0">
              <a:ln>
                <a:noFill/>
              </a:ln>
              <a:solidFill>
                <a:srgbClr val="FF9933"/>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sng" strike="noStrike" cap="none" normalizeH="0" baseline="0" dirty="0">
              <a:ln>
                <a:noFill/>
              </a:ln>
              <a:solidFill>
                <a:srgbClr val="FF9933"/>
              </a:solidFill>
              <a:effectLst/>
              <a:latin typeface="Arial" panose="020B0604020202020204" pitchFamily="34" charset="0"/>
            </a:endParaRPr>
          </a:p>
        </p:txBody>
      </p:sp>
      <p:graphicFrame>
        <p:nvGraphicFramePr>
          <p:cNvPr id="13" name="Chart 12">
            <a:extLst>
              <a:ext uri="{FF2B5EF4-FFF2-40B4-BE49-F238E27FC236}">
                <a16:creationId xmlns="" xmlns:a16="http://schemas.microsoft.com/office/drawing/2014/main" id="{C1962386-5362-4600-A53E-FB0E10D3647A}"/>
              </a:ext>
            </a:extLst>
          </p:cNvPr>
          <p:cNvGraphicFramePr/>
          <p:nvPr/>
        </p:nvGraphicFramePr>
        <p:xfrm>
          <a:off x="953548" y="2955982"/>
          <a:ext cx="9155186" cy="3667125"/>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3">
            <a:extLst>
              <a:ext uri="{FF2B5EF4-FFF2-40B4-BE49-F238E27FC236}">
                <a16:creationId xmlns="" xmlns:a16="http://schemas.microsoft.com/office/drawing/2014/main" id="{3F2719B4-2B3A-4DB9-B66D-459BC94A58B3}"/>
              </a:ext>
            </a:extLst>
          </p:cNvPr>
          <p:cNvSpPr>
            <a:spLocks noChangeArrowheads="1"/>
          </p:cNvSpPr>
          <p:nvPr/>
        </p:nvSpPr>
        <p:spPr bwMode="auto">
          <a:xfrm>
            <a:off x="0" y="36671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Tree>
    <p:extLst>
      <p:ext uri="{BB962C8B-B14F-4D97-AF65-F5344CB8AC3E}">
        <p14:creationId xmlns:p14="http://schemas.microsoft.com/office/powerpoint/2010/main" val="32998854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39155-1F5E-4F48-B50E-F00D8FC535D9}"/>
              </a:ext>
            </a:extLst>
          </p:cNvPr>
          <p:cNvSpPr>
            <a:spLocks noGrp="1"/>
          </p:cNvSpPr>
          <p:nvPr>
            <p:ph type="title"/>
          </p:nvPr>
        </p:nvSpPr>
        <p:spPr/>
        <p:txBody>
          <a:bodyPr/>
          <a:lstStyle/>
          <a:p>
            <a:r>
              <a:rPr lang="en-US" b="1" dirty="0">
                <a:effectLst>
                  <a:outerShdw blurRad="38100" dist="38100" dir="2700000" algn="tl">
                    <a:srgbClr val="000000">
                      <a:alpha val="43137"/>
                    </a:srgbClr>
                  </a:outerShdw>
                </a:effectLst>
              </a:rPr>
              <a:t>FERRO NIOBIUM CONSUMPTION</a:t>
            </a:r>
          </a:p>
        </p:txBody>
      </p:sp>
      <p:sp>
        <p:nvSpPr>
          <p:cNvPr id="6" name="Text Placeholder 5">
            <a:extLst>
              <a:ext uri="{FF2B5EF4-FFF2-40B4-BE49-F238E27FC236}">
                <a16:creationId xmlns="" xmlns:a16="http://schemas.microsoft.com/office/drawing/2014/main" id="{55C6D235-86D2-43F6-A7D1-0DD3DC936D3D}"/>
              </a:ext>
            </a:extLst>
          </p:cNvPr>
          <p:cNvSpPr>
            <a:spLocks noGrp="1"/>
          </p:cNvSpPr>
          <p:nvPr>
            <p:ph type="body" sz="quarter" idx="16"/>
          </p:nvPr>
        </p:nvSpPr>
        <p:spPr>
          <a:xfrm>
            <a:off x="2410691" y="1329040"/>
            <a:ext cx="8078802" cy="701675"/>
          </a:xfrm>
        </p:spPr>
        <p:txBody>
          <a:bodyPr/>
          <a:lstStyle/>
          <a:p>
            <a:pPr algn="l">
              <a:buFont typeface="Arial" pitchFamily="34" charset="0"/>
              <a:buChar char="•"/>
            </a:pPr>
            <a:r>
              <a:rPr lang="en-US" dirty="0" smtClean="0"/>
              <a:t>  </a:t>
            </a:r>
            <a:r>
              <a:rPr lang="en-US" b="0" dirty="0" smtClean="0"/>
              <a:t>China </a:t>
            </a:r>
            <a:r>
              <a:rPr lang="en-US" b="0" dirty="0"/>
              <a:t>&amp; Europe are the Biggest consumer of Ferro niobium in the world</a:t>
            </a:r>
            <a:r>
              <a:rPr lang="en-US" b="0" dirty="0" smtClean="0"/>
              <a:t>.</a:t>
            </a:r>
          </a:p>
          <a:p>
            <a:pPr algn="l">
              <a:buFont typeface="Arial" pitchFamily="34" charset="0"/>
              <a:buChar char="•"/>
            </a:pPr>
            <a:r>
              <a:rPr lang="en-US" dirty="0" smtClean="0"/>
              <a:t> Irony – No production of Niobium in China &amp; Europe</a:t>
            </a:r>
          </a:p>
          <a:p>
            <a:pPr algn="l"/>
            <a:r>
              <a:rPr lang="en-US" b="0" dirty="0" smtClean="0"/>
              <a:t> </a:t>
            </a:r>
            <a:endParaRPr lang="en-IN" b="0" dirty="0"/>
          </a:p>
        </p:txBody>
      </p:sp>
      <p:graphicFrame>
        <p:nvGraphicFramePr>
          <p:cNvPr id="18" name="Chart 17">
            <a:extLst>
              <a:ext uri="{FF2B5EF4-FFF2-40B4-BE49-F238E27FC236}">
                <a16:creationId xmlns="" xmlns:a16="http://schemas.microsoft.com/office/drawing/2014/main" id="{EB0A3D24-20C6-4517-8234-CE15B865F1D1}"/>
              </a:ext>
            </a:extLst>
          </p:cNvPr>
          <p:cNvGraphicFramePr/>
          <p:nvPr/>
        </p:nvGraphicFramePr>
        <p:xfrm>
          <a:off x="1899964" y="2084305"/>
          <a:ext cx="8313695" cy="2409318"/>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a:extLst>
              <a:ext uri="{FF2B5EF4-FFF2-40B4-BE49-F238E27FC236}">
                <a16:creationId xmlns="" xmlns:a16="http://schemas.microsoft.com/office/drawing/2014/main" id="{C42E5D49-E249-409D-B751-A559433D91A4}"/>
              </a:ext>
            </a:extLst>
          </p:cNvPr>
          <p:cNvSpPr txBox="1">
            <a:spLocks/>
          </p:cNvSpPr>
          <p:nvPr/>
        </p:nvSpPr>
        <p:spPr>
          <a:xfrm>
            <a:off x="2733229" y="4471824"/>
            <a:ext cx="6725541" cy="676275"/>
          </a:xfrm>
          <a:prstGeom prst="rect">
            <a:avLst/>
          </a:prstGeom>
        </p:spPr>
        <p:txBody>
          <a:bodyPr vert="horz" lIns="91440" tIns="45720" rIns="91440" bIns="45720" rtlCol="0" anchor="b">
            <a:normAutofit/>
          </a:bodyPr>
          <a:lstStyle/>
          <a:p>
            <a:pPr marL="0" marR="0" lvl="0" indent="0" algn="ctr" defTabSz="914377" rtl="0" eaLnBrk="1" fontAlgn="auto" latinLnBrk="0" hangingPunct="1">
              <a:lnSpc>
                <a:spcPct val="90000"/>
              </a:lnSpc>
              <a:spcBef>
                <a:spcPct val="0"/>
              </a:spcBef>
              <a:spcAft>
                <a:spcPts val="0"/>
              </a:spcAft>
              <a:buClrTx/>
              <a:buSzTx/>
              <a:buFontTx/>
              <a:buNone/>
              <a:tabLst/>
              <a:defRPr/>
            </a:pPr>
            <a:r>
              <a:rPr kumimoji="0" lang="en-US" sz="3600" b="1" i="0" u="sng"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IMPORT OF NIOBIUM IN INDIA </a:t>
            </a:r>
            <a:endParaRPr kumimoji="0" lang="en-US" sz="3600" b="1" i="0" u="sng"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
        <p:nvSpPr>
          <p:cNvPr id="8" name="Rectangle 2">
            <a:extLst>
              <a:ext uri="{FF2B5EF4-FFF2-40B4-BE49-F238E27FC236}">
                <a16:creationId xmlns="" xmlns:a16="http://schemas.microsoft.com/office/drawing/2014/main" id="{25C46C05-1D4C-4606-9276-575DD3E0DBDC}"/>
              </a:ext>
            </a:extLst>
          </p:cNvPr>
          <p:cNvSpPr>
            <a:spLocks noChangeArrowheads="1"/>
          </p:cNvSpPr>
          <p:nvPr/>
        </p:nvSpPr>
        <p:spPr bwMode="auto">
          <a:xfrm>
            <a:off x="2780826" y="5060692"/>
            <a:ext cx="664118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FF6600"/>
                </a:solidFill>
                <a:effectLst/>
                <a:latin typeface="+mj-lt"/>
                <a:ea typeface="Calibri" panose="020F0502020204030204" pitchFamily="34" charset="0"/>
                <a:cs typeface="MSTT319c623cc2o188067S00" charset="0"/>
              </a:rPr>
              <a:t>Import during </a:t>
            </a:r>
            <a:r>
              <a:rPr kumimoji="0" lang="en-US" altLang="en-US" sz="2000" b="1" i="0" u="none" strike="noStrike" cap="none" normalizeH="0" baseline="0" dirty="0" smtClean="0">
                <a:ln>
                  <a:noFill/>
                </a:ln>
                <a:solidFill>
                  <a:srgbClr val="FF6600"/>
                </a:solidFill>
                <a:effectLst/>
                <a:latin typeface="+mj-lt"/>
                <a:ea typeface="Calibri" panose="020F0502020204030204" pitchFamily="34" charset="0"/>
                <a:cs typeface="MSTT319c623cc2o188067S00" charset="0"/>
              </a:rPr>
              <a:t>2016 </a:t>
            </a:r>
            <a:r>
              <a:rPr kumimoji="0" lang="en-US" altLang="en-US" sz="2000" b="1" i="0" u="none" strike="noStrike" cap="none" normalizeH="0" baseline="0" dirty="0">
                <a:ln>
                  <a:noFill/>
                </a:ln>
                <a:solidFill>
                  <a:srgbClr val="FF6600"/>
                </a:solidFill>
                <a:effectLst/>
                <a:latin typeface="+mj-lt"/>
                <a:ea typeface="Calibri" panose="020F0502020204030204" pitchFamily="34" charset="0"/>
                <a:cs typeface="MSTT319c623cc2o188067S00" charset="0"/>
              </a:rPr>
              <a:t>to </a:t>
            </a:r>
            <a:r>
              <a:rPr kumimoji="0" lang="en-US" altLang="en-US" sz="2000" b="1" i="0" u="none" strike="noStrike" cap="none" normalizeH="0" baseline="0" dirty="0" smtClean="0">
                <a:ln>
                  <a:noFill/>
                </a:ln>
                <a:solidFill>
                  <a:srgbClr val="FF6600"/>
                </a:solidFill>
                <a:effectLst/>
                <a:latin typeface="+mj-lt"/>
                <a:ea typeface="Calibri" panose="020F0502020204030204" pitchFamily="34" charset="0"/>
                <a:cs typeface="MSTT319c623cc2o188067S00" charset="0"/>
              </a:rPr>
              <a:t>2018</a:t>
            </a:r>
            <a:r>
              <a:rPr kumimoji="0" lang="en-US" altLang="en-US" sz="2000" b="1" i="0" u="none" strike="noStrike" cap="none" normalizeH="0" dirty="0" smtClean="0">
                <a:ln>
                  <a:noFill/>
                </a:ln>
                <a:solidFill>
                  <a:srgbClr val="FF6600"/>
                </a:solidFill>
                <a:effectLst/>
                <a:latin typeface="+mj-lt"/>
                <a:ea typeface="Calibri" panose="020F0502020204030204" pitchFamily="34" charset="0"/>
                <a:cs typeface="MSTT319c623cc2o188067S00" charset="0"/>
              </a:rPr>
              <a:t> till date</a:t>
            </a:r>
            <a:r>
              <a:rPr kumimoji="0" lang="en-US" altLang="en-US" sz="2000" b="1" i="0" u="none" strike="noStrike" cap="none" normalizeH="0" baseline="0" dirty="0" smtClean="0">
                <a:ln>
                  <a:noFill/>
                </a:ln>
                <a:solidFill>
                  <a:srgbClr val="FF6600"/>
                </a:solidFill>
                <a:effectLst/>
                <a:latin typeface="+mj-lt"/>
                <a:ea typeface="Calibri" panose="020F0502020204030204" pitchFamily="34" charset="0"/>
                <a:cs typeface="MSTT319c623cc2o188067S00" charset="0"/>
              </a:rPr>
              <a:t> </a:t>
            </a:r>
            <a:r>
              <a:rPr kumimoji="0" lang="en-US" altLang="en-US" sz="2000" b="1" i="0" u="none" strike="noStrike" cap="none" normalizeH="0" baseline="0" dirty="0">
                <a:ln>
                  <a:noFill/>
                </a:ln>
                <a:solidFill>
                  <a:srgbClr val="FF6600"/>
                </a:solidFill>
                <a:effectLst/>
                <a:latin typeface="+mj-lt"/>
                <a:ea typeface="Calibri" panose="020F0502020204030204" pitchFamily="34" charset="0"/>
                <a:cs typeface="MSTT319c623cc2o188067S00" charset="0"/>
              </a:rPr>
              <a:t>(Quantity in MT</a:t>
            </a:r>
            <a:r>
              <a:rPr kumimoji="0" lang="en-US" altLang="en-US" sz="2000" b="1" i="0" u="none" strike="noStrike" cap="none" normalizeH="0" baseline="0" dirty="0" smtClean="0">
                <a:ln>
                  <a:noFill/>
                </a:ln>
                <a:solidFill>
                  <a:srgbClr val="FF6600"/>
                </a:solidFill>
                <a:effectLst/>
                <a:latin typeface="+mj-lt"/>
                <a:ea typeface="Calibri" panose="020F0502020204030204" pitchFamily="34" charset="0"/>
                <a:cs typeface="MSTT319c623cc2o188067S00" charset="0"/>
              </a:rPr>
              <a:t>)</a:t>
            </a:r>
            <a:endParaRPr kumimoji="0" lang="en-US" altLang="en-US" sz="1100" b="0" i="0" u="none" strike="noStrike" cap="none" normalizeH="0" baseline="0" dirty="0">
              <a:ln>
                <a:noFill/>
              </a:ln>
              <a:solidFill>
                <a:srgbClr val="FF6600"/>
              </a:solidFill>
              <a:effectLst/>
              <a:latin typeface="+mj-lt"/>
            </a:endParaRPr>
          </a:p>
        </p:txBody>
      </p:sp>
      <p:graphicFrame>
        <p:nvGraphicFramePr>
          <p:cNvPr id="9" name="Table 8">
            <a:extLst>
              <a:ext uri="{FF2B5EF4-FFF2-40B4-BE49-F238E27FC236}">
                <a16:creationId xmlns="" xmlns:a16="http://schemas.microsoft.com/office/drawing/2014/main" id="{2B1236D2-F1E2-4086-8018-89432B18F9A9}"/>
              </a:ext>
            </a:extLst>
          </p:cNvPr>
          <p:cNvGraphicFramePr>
            <a:graphicFrameLocks noGrp="1"/>
          </p:cNvGraphicFramePr>
          <p:nvPr/>
        </p:nvGraphicFramePr>
        <p:xfrm>
          <a:off x="2697600" y="5576933"/>
          <a:ext cx="6579227" cy="1031424"/>
        </p:xfrm>
        <a:graphic>
          <a:graphicData uri="http://schemas.openxmlformats.org/drawingml/2006/table">
            <a:tbl>
              <a:tblPr firstRow="1" firstCol="1" bandRow="1">
                <a:tableStyleId>{3B4B98B0-60AC-42C2-AFA5-B58CD77FA1E5}</a:tableStyleId>
              </a:tblPr>
              <a:tblGrid>
                <a:gridCol w="1966348">
                  <a:extLst>
                    <a:ext uri="{9D8B030D-6E8A-4147-A177-3AD203B41FA5}">
                      <a16:colId xmlns="" xmlns:a16="http://schemas.microsoft.com/office/drawing/2014/main" val="686059544"/>
                    </a:ext>
                  </a:extLst>
                </a:gridCol>
                <a:gridCol w="1323265">
                  <a:extLst>
                    <a:ext uri="{9D8B030D-6E8A-4147-A177-3AD203B41FA5}">
                      <a16:colId xmlns="" xmlns:a16="http://schemas.microsoft.com/office/drawing/2014/main" val="4092596110"/>
                    </a:ext>
                  </a:extLst>
                </a:gridCol>
                <a:gridCol w="1644807">
                  <a:extLst>
                    <a:ext uri="{9D8B030D-6E8A-4147-A177-3AD203B41FA5}">
                      <a16:colId xmlns="" xmlns:a16="http://schemas.microsoft.com/office/drawing/2014/main" val="1553320321"/>
                    </a:ext>
                  </a:extLst>
                </a:gridCol>
                <a:gridCol w="1644807">
                  <a:extLst>
                    <a:ext uri="{9D8B030D-6E8A-4147-A177-3AD203B41FA5}">
                      <a16:colId xmlns="" xmlns:a16="http://schemas.microsoft.com/office/drawing/2014/main" val="1728117755"/>
                    </a:ext>
                  </a:extLst>
                </a:gridCol>
              </a:tblGrid>
              <a:tr h="515712">
                <a:tc>
                  <a:txBody>
                    <a:bodyPr/>
                    <a:lstStyle/>
                    <a:p>
                      <a:pPr lvl="0" algn="ctr">
                        <a:lnSpc>
                          <a:spcPct val="100000"/>
                        </a:lnSpc>
                        <a:spcAft>
                          <a:spcPts val="0"/>
                        </a:spcAft>
                      </a:pPr>
                      <a:r>
                        <a:rPr lang="en-US" sz="1600" dirty="0">
                          <a:effectLst/>
                        </a:rPr>
                        <a:t>Product</a:t>
                      </a:r>
                      <a:endParaRPr lang="en-IN"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1829" marR="91829" marT="0" marB="0" anchor="ctr"/>
                </a:tc>
                <a:tc>
                  <a:txBody>
                    <a:bodyPr/>
                    <a:lstStyle/>
                    <a:p>
                      <a:pPr lvl="0" algn="ctr">
                        <a:lnSpc>
                          <a:spcPct val="100000"/>
                        </a:lnSpc>
                        <a:spcAft>
                          <a:spcPts val="0"/>
                        </a:spcAft>
                      </a:pPr>
                      <a:r>
                        <a:rPr lang="en-US" sz="1600" dirty="0" smtClean="0">
                          <a:effectLst/>
                        </a:rPr>
                        <a:t>2016-17</a:t>
                      </a:r>
                      <a:endParaRPr lang="en-IN"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1829" marR="91829" marT="0" marB="0" anchor="ctr"/>
                </a:tc>
                <a:tc>
                  <a:txBody>
                    <a:bodyPr/>
                    <a:lstStyle/>
                    <a:p>
                      <a:pPr lvl="0" algn="ctr">
                        <a:lnSpc>
                          <a:spcPct val="100000"/>
                        </a:lnSpc>
                        <a:spcAft>
                          <a:spcPts val="0"/>
                        </a:spcAft>
                      </a:pPr>
                      <a:r>
                        <a:rPr lang="en-US" sz="1600" dirty="0" smtClean="0">
                          <a:effectLst/>
                        </a:rPr>
                        <a:t>2017-18</a:t>
                      </a:r>
                      <a:endParaRPr lang="en-IN"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1829" marR="91829" marT="0" marB="0" anchor="ctr"/>
                </a:tc>
                <a:tc>
                  <a:txBody>
                    <a:bodyPr/>
                    <a:lstStyle/>
                    <a:p>
                      <a:pPr lvl="0" algn="ctr">
                        <a:lnSpc>
                          <a:spcPct val="100000"/>
                        </a:lnSpc>
                        <a:spcAft>
                          <a:spcPts val="0"/>
                        </a:spcAft>
                      </a:pPr>
                      <a:r>
                        <a:rPr lang="en-US" sz="1600" dirty="0" smtClean="0">
                          <a:effectLst/>
                        </a:rPr>
                        <a:t>2018</a:t>
                      </a:r>
                      <a:r>
                        <a:rPr lang="en-US" sz="1600" baseline="0" dirty="0" smtClean="0">
                          <a:effectLst/>
                        </a:rPr>
                        <a:t> till date</a:t>
                      </a:r>
                      <a:endParaRPr lang="en-IN"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1829" marR="91829" marT="0" marB="0" anchor="ctr"/>
                </a:tc>
                <a:extLst>
                  <a:ext uri="{0D108BD9-81ED-4DB2-BD59-A6C34878D82A}">
                    <a16:rowId xmlns="" xmlns:a16="http://schemas.microsoft.com/office/drawing/2014/main" val="1383771338"/>
                  </a:ext>
                </a:extLst>
              </a:tr>
              <a:tr h="515712">
                <a:tc>
                  <a:txBody>
                    <a:bodyPr/>
                    <a:lstStyle/>
                    <a:p>
                      <a:pPr lvl="0" algn="ctr">
                        <a:lnSpc>
                          <a:spcPct val="100000"/>
                        </a:lnSpc>
                        <a:spcAft>
                          <a:spcPts val="0"/>
                        </a:spcAft>
                      </a:pPr>
                      <a:r>
                        <a:rPr lang="en-US" sz="1600" dirty="0">
                          <a:effectLst/>
                        </a:rPr>
                        <a:t>Ferro Niobium</a:t>
                      </a:r>
                      <a:endParaRPr lang="en-IN"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1829" marR="91829" marT="0" marB="0" anchor="ctr"/>
                </a:tc>
                <a:tc>
                  <a:txBody>
                    <a:bodyPr/>
                    <a:lstStyle/>
                    <a:p>
                      <a:pPr lvl="0" algn="ctr">
                        <a:lnSpc>
                          <a:spcPct val="100000"/>
                        </a:lnSpc>
                        <a:spcAft>
                          <a:spcPts val="0"/>
                        </a:spcAft>
                      </a:pPr>
                      <a:r>
                        <a:rPr lang="en-US" sz="1600" dirty="0" smtClean="0">
                          <a:effectLst/>
                        </a:rPr>
                        <a:t>1665</a:t>
                      </a:r>
                      <a:endParaRPr lang="en-IN"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1829" marR="91829" marT="0" marB="0" anchor="ctr"/>
                </a:tc>
                <a:tc>
                  <a:txBody>
                    <a:bodyPr/>
                    <a:lstStyle/>
                    <a:p>
                      <a:pPr lvl="0" algn="ctr">
                        <a:lnSpc>
                          <a:spcPct val="100000"/>
                        </a:lnSpc>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2303</a:t>
                      </a:r>
                      <a:endParaRPr lang="en-IN"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1829" marR="91829" marT="0" marB="0" anchor="ctr"/>
                </a:tc>
                <a:tc>
                  <a:txBody>
                    <a:bodyPr/>
                    <a:lstStyle/>
                    <a:p>
                      <a:pPr lvl="0" algn="ctr">
                        <a:lnSpc>
                          <a:spcPct val="100000"/>
                        </a:lnSpc>
                        <a:spcAft>
                          <a:spcPts val="0"/>
                        </a:spcAft>
                      </a:pPr>
                      <a:r>
                        <a:rPr lang="en-US" sz="1600" dirty="0" smtClean="0">
                          <a:effectLst/>
                        </a:rPr>
                        <a:t>1623</a:t>
                      </a:r>
                      <a:endParaRPr lang="en-IN"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1829" marR="91829" marT="0" marB="0" anchor="ctr"/>
                </a:tc>
                <a:extLst>
                  <a:ext uri="{0D108BD9-81ED-4DB2-BD59-A6C34878D82A}">
                    <a16:rowId xmlns="" xmlns:a16="http://schemas.microsoft.com/office/drawing/2014/main" val="3152547268"/>
                  </a:ext>
                </a:extLst>
              </a:tr>
            </a:tbl>
          </a:graphicData>
        </a:graphic>
      </p:graphicFrame>
    </p:spTree>
    <p:extLst>
      <p:ext uri="{BB962C8B-B14F-4D97-AF65-F5344CB8AC3E}">
        <p14:creationId xmlns:p14="http://schemas.microsoft.com/office/powerpoint/2010/main" val="5012172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39155-1F5E-4F48-B50E-F00D8FC535D9}"/>
              </a:ext>
            </a:extLst>
          </p:cNvPr>
          <p:cNvSpPr>
            <a:spLocks noGrp="1"/>
          </p:cNvSpPr>
          <p:nvPr>
            <p:ph type="title"/>
          </p:nvPr>
        </p:nvSpPr>
        <p:spPr/>
        <p:txBody>
          <a:bodyPr/>
          <a:lstStyle/>
          <a:p>
            <a:r>
              <a:rPr lang="en-US" b="1" dirty="0">
                <a:effectLst>
                  <a:outerShdw blurRad="38100" dist="38100" dir="2700000" algn="tl">
                    <a:srgbClr val="000000">
                      <a:alpha val="43137"/>
                    </a:srgbClr>
                  </a:outerShdw>
                </a:effectLst>
              </a:rPr>
              <a:t>FERRO NIOBIUM PRICING </a:t>
            </a:r>
          </a:p>
        </p:txBody>
      </p:sp>
      <p:sp>
        <p:nvSpPr>
          <p:cNvPr id="6" name="Text Placeholder 5">
            <a:extLst>
              <a:ext uri="{FF2B5EF4-FFF2-40B4-BE49-F238E27FC236}">
                <a16:creationId xmlns="" xmlns:a16="http://schemas.microsoft.com/office/drawing/2014/main" id="{55C6D235-86D2-43F6-A7D1-0DD3DC936D3D}"/>
              </a:ext>
            </a:extLst>
          </p:cNvPr>
          <p:cNvSpPr>
            <a:spLocks noGrp="1"/>
          </p:cNvSpPr>
          <p:nvPr>
            <p:ph type="body" sz="quarter" idx="16"/>
          </p:nvPr>
        </p:nvSpPr>
        <p:spPr>
          <a:xfrm>
            <a:off x="1587722" y="1422347"/>
            <a:ext cx="8718882" cy="1307790"/>
          </a:xfrm>
        </p:spPr>
        <p:txBody>
          <a:bodyPr/>
          <a:lstStyle/>
          <a:p>
            <a:pPr algn="l">
              <a:lnSpc>
                <a:spcPct val="100000"/>
              </a:lnSpc>
              <a:buFont typeface="Arial" pitchFamily="34" charset="0"/>
              <a:buChar char="•"/>
            </a:pPr>
            <a:r>
              <a:rPr lang="en-US" b="0" dirty="0" smtClean="0"/>
              <a:t>    Since </a:t>
            </a:r>
            <a:r>
              <a:rPr lang="en-US" b="0" dirty="0"/>
              <a:t>1991 to 2005 the prices of Niobium was at a constant levels of $ 10-15 per kg</a:t>
            </a:r>
            <a:r>
              <a:rPr lang="en-US" b="0" dirty="0" smtClean="0"/>
              <a:t>.</a:t>
            </a:r>
            <a:endParaRPr lang="en-US" b="0" dirty="0"/>
          </a:p>
          <a:p>
            <a:pPr algn="l">
              <a:lnSpc>
                <a:spcPct val="100000"/>
              </a:lnSpc>
              <a:buFont typeface="Arial" pitchFamily="34" charset="0"/>
              <a:buChar char="•"/>
            </a:pPr>
            <a:r>
              <a:rPr lang="en-US" b="0" dirty="0" smtClean="0"/>
              <a:t>    Since </a:t>
            </a:r>
            <a:r>
              <a:rPr lang="en-US" b="0" dirty="0"/>
              <a:t>2005 to 2015 </a:t>
            </a:r>
            <a:r>
              <a:rPr lang="en-US" b="0" dirty="0" smtClean="0"/>
              <a:t>the </a:t>
            </a:r>
            <a:r>
              <a:rPr lang="en-US" b="0" dirty="0"/>
              <a:t>prices of niobium </a:t>
            </a:r>
            <a:r>
              <a:rPr lang="en-US" b="0" dirty="0" smtClean="0"/>
              <a:t>rose </a:t>
            </a:r>
            <a:r>
              <a:rPr lang="en-US" b="0" dirty="0"/>
              <a:t>almost 4 </a:t>
            </a:r>
            <a:r>
              <a:rPr lang="en-US" b="0" dirty="0" smtClean="0"/>
              <a:t>times to  $ 44 per kg . </a:t>
            </a:r>
          </a:p>
          <a:p>
            <a:pPr algn="l">
              <a:lnSpc>
                <a:spcPct val="100000"/>
              </a:lnSpc>
              <a:buFont typeface="Arial" pitchFamily="34" charset="0"/>
              <a:buChar char="•"/>
            </a:pPr>
            <a:r>
              <a:rPr lang="en-US" b="0" dirty="0" smtClean="0"/>
              <a:t>    Future Pricing expected to remain same  with very limited volatility.</a:t>
            </a:r>
            <a:endParaRPr lang="en-IN" b="0" dirty="0"/>
          </a:p>
        </p:txBody>
      </p:sp>
      <p:graphicFrame>
        <p:nvGraphicFramePr>
          <p:cNvPr id="5" name="Chart 4">
            <a:extLst>
              <a:ext uri="{FF2B5EF4-FFF2-40B4-BE49-F238E27FC236}">
                <a16:creationId xmlns="" xmlns:a16="http://schemas.microsoft.com/office/drawing/2014/main" id="{0862F6F7-60DA-4CDD-94FA-C81A3EF7347B}"/>
              </a:ext>
            </a:extLst>
          </p:cNvPr>
          <p:cNvGraphicFramePr/>
          <p:nvPr/>
        </p:nvGraphicFramePr>
        <p:xfrm>
          <a:off x="1845906" y="2118049"/>
          <a:ext cx="9769150" cy="47399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582019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A12F4F-3B28-43C8-A22F-A826A60B4866}"/>
              </a:ext>
            </a:extLst>
          </p:cNvPr>
          <p:cNvSpPr>
            <a:spLocks noGrp="1"/>
          </p:cNvSpPr>
          <p:nvPr>
            <p:ph type="title"/>
          </p:nvPr>
        </p:nvSpPr>
        <p:spPr>
          <a:xfrm>
            <a:off x="2729753" y="325154"/>
            <a:ext cx="6494929" cy="676275"/>
          </a:xfrm>
        </p:spPr>
        <p:txBody>
          <a:bodyPr>
            <a:noAutofit/>
          </a:bodyPr>
          <a:lstStyle/>
          <a:p>
            <a:pPr algn="ctr"/>
            <a:r>
              <a:rPr lang="en-US" sz="4400" b="1" dirty="0">
                <a:effectLst>
                  <a:outerShdw blurRad="38100" dist="38100" dir="2700000" algn="tl">
                    <a:srgbClr val="000000">
                      <a:alpha val="43137"/>
                    </a:srgbClr>
                  </a:outerShdw>
                </a:effectLst>
              </a:rPr>
              <a:t>DEMAND </a:t>
            </a:r>
            <a:r>
              <a:rPr lang="en-US" sz="4400" b="1" dirty="0" smtClean="0">
                <a:effectLst>
                  <a:outerShdw blurRad="38100" dist="38100" dir="2700000" algn="tl">
                    <a:srgbClr val="000000">
                      <a:alpha val="43137"/>
                    </a:srgbClr>
                  </a:outerShdw>
                </a:effectLst>
              </a:rPr>
              <a:t>FORECAST</a:t>
            </a:r>
            <a:endParaRPr lang="ru-RU" sz="4400" b="1" dirty="0">
              <a:effectLst>
                <a:outerShdw blurRad="38100" dist="38100" dir="2700000" algn="tl">
                  <a:srgbClr val="000000">
                    <a:alpha val="43137"/>
                  </a:srgbClr>
                </a:outerShdw>
              </a:effectLst>
            </a:endParaRPr>
          </a:p>
        </p:txBody>
      </p:sp>
      <p:sp>
        <p:nvSpPr>
          <p:cNvPr id="4" name="Text Placeholder 3">
            <a:extLst>
              <a:ext uri="{FF2B5EF4-FFF2-40B4-BE49-F238E27FC236}">
                <a16:creationId xmlns="" xmlns:a16="http://schemas.microsoft.com/office/drawing/2014/main" id="{0202F36F-1F94-496B-AC83-E115EC4D1300}"/>
              </a:ext>
            </a:extLst>
          </p:cNvPr>
          <p:cNvSpPr>
            <a:spLocks noGrp="1"/>
          </p:cNvSpPr>
          <p:nvPr>
            <p:ph type="body" sz="quarter" idx="4294967295"/>
          </p:nvPr>
        </p:nvSpPr>
        <p:spPr>
          <a:xfrm>
            <a:off x="981636" y="5177118"/>
            <a:ext cx="10488706" cy="1345067"/>
          </a:xfrm>
        </p:spPr>
        <p:txBody>
          <a:bodyPr>
            <a:noAutofit/>
          </a:bodyPr>
          <a:lstStyle/>
          <a:p>
            <a:pPr>
              <a:buFont typeface="Arial" pitchFamily="34" charset="0"/>
              <a:buChar char="•"/>
            </a:pPr>
            <a:r>
              <a:rPr lang="en-US" sz="1800" b="0" dirty="0" smtClean="0">
                <a:solidFill>
                  <a:schemeClr val="tx1"/>
                </a:solidFill>
              </a:rPr>
              <a:t> Demand has increased at average  growth rate of  6.9% per year </a:t>
            </a:r>
          </a:p>
          <a:p>
            <a:pPr>
              <a:buFont typeface="Arial" pitchFamily="34" charset="0"/>
              <a:buChar char="•"/>
            </a:pPr>
            <a:endParaRPr lang="en-US" sz="1800" b="0" dirty="0" smtClean="0">
              <a:solidFill>
                <a:schemeClr val="tx1"/>
              </a:solidFill>
            </a:endParaRPr>
          </a:p>
          <a:p>
            <a:pPr>
              <a:buFont typeface="Arial" pitchFamily="34" charset="0"/>
              <a:buChar char="•"/>
            </a:pPr>
            <a:r>
              <a:rPr lang="en-US" sz="1800" b="0" dirty="0" smtClean="0">
                <a:solidFill>
                  <a:schemeClr val="tx1"/>
                </a:solidFill>
              </a:rPr>
              <a:t> Currently about </a:t>
            </a:r>
            <a:r>
              <a:rPr lang="en-US" sz="1800" b="0" dirty="0">
                <a:solidFill>
                  <a:schemeClr val="tx1"/>
                </a:solidFill>
              </a:rPr>
              <a:t>10% of the steel produced globally contains niobium, </a:t>
            </a:r>
            <a:r>
              <a:rPr lang="en-US" sz="1800" b="0" dirty="0" smtClean="0">
                <a:solidFill>
                  <a:schemeClr val="tx1"/>
                </a:solidFill>
              </a:rPr>
              <a:t>expected </a:t>
            </a:r>
            <a:r>
              <a:rPr lang="en-US" sz="1800" b="0" dirty="0">
                <a:solidFill>
                  <a:schemeClr val="tx1"/>
                </a:solidFill>
              </a:rPr>
              <a:t>to rise </a:t>
            </a:r>
            <a:r>
              <a:rPr lang="en-US" sz="1800" b="0" dirty="0" smtClean="0">
                <a:solidFill>
                  <a:schemeClr val="tx1"/>
                </a:solidFill>
              </a:rPr>
              <a:t>by 20</a:t>
            </a:r>
            <a:r>
              <a:rPr lang="en-US" sz="1800" b="0" dirty="0">
                <a:solidFill>
                  <a:schemeClr val="tx1"/>
                </a:solidFill>
              </a:rPr>
              <a:t>% in future.</a:t>
            </a:r>
            <a:endParaRPr lang="en-IN" sz="1800" b="0" dirty="0">
              <a:solidFill>
                <a:schemeClr val="tx1"/>
              </a:solidFill>
            </a:endParaRPr>
          </a:p>
        </p:txBody>
      </p:sp>
      <p:sp>
        <p:nvSpPr>
          <p:cNvPr id="16" name="Rectangle 2">
            <a:extLst>
              <a:ext uri="{FF2B5EF4-FFF2-40B4-BE49-F238E27FC236}">
                <a16:creationId xmlns="" xmlns:a16="http://schemas.microsoft.com/office/drawing/2014/main" id="{9DD54583-125A-4713-B10D-AF4B2E71CD65}"/>
              </a:ext>
            </a:extLst>
          </p:cNvPr>
          <p:cNvSpPr>
            <a:spLocks noChangeArrowheads="1"/>
          </p:cNvSpPr>
          <p:nvPr/>
        </p:nvSpPr>
        <p:spPr bwMode="auto">
          <a:xfrm>
            <a:off x="3699545" y="26089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pic>
        <p:nvPicPr>
          <p:cNvPr id="3073" name="Picture 2">
            <a:extLst>
              <a:ext uri="{FF2B5EF4-FFF2-40B4-BE49-F238E27FC236}">
                <a16:creationId xmlns="" xmlns:a16="http://schemas.microsoft.com/office/drawing/2014/main" id="{F009BFD1-016D-47DA-87A2-C935790444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5316" y="1458733"/>
            <a:ext cx="7732059" cy="3422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4185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effectLst>
                  <a:outerShdw blurRad="38100" dist="38100" dir="2700000" algn="tl">
                    <a:srgbClr val="000000">
                      <a:alpha val="43137"/>
                    </a:srgbClr>
                  </a:outerShdw>
                </a:effectLst>
              </a:rPr>
              <a:t>FUTURE OUTLOOK</a:t>
            </a:r>
            <a:endParaRPr lang="en-US" sz="4400" b="1" dirty="0">
              <a:effectLst>
                <a:outerShdw blurRad="38100" dist="38100" dir="2700000" algn="tl">
                  <a:srgbClr val="000000">
                    <a:alpha val="43137"/>
                  </a:srgbClr>
                </a:outerShdw>
              </a:effectLst>
            </a:endParaRPr>
          </a:p>
        </p:txBody>
      </p:sp>
      <p:sp>
        <p:nvSpPr>
          <p:cNvPr id="4" name="Text Placeholder 3"/>
          <p:cNvSpPr>
            <a:spLocks noGrp="1"/>
          </p:cNvSpPr>
          <p:nvPr>
            <p:ph type="body" sz="quarter" idx="16"/>
          </p:nvPr>
        </p:nvSpPr>
        <p:spPr>
          <a:xfrm>
            <a:off x="391886" y="2299063"/>
            <a:ext cx="11416937" cy="3879668"/>
          </a:xfrm>
        </p:spPr>
        <p:txBody>
          <a:bodyPr/>
          <a:lstStyle/>
          <a:p>
            <a:pPr algn="l">
              <a:buFont typeface="Arial" pitchFamily="34" charset="0"/>
              <a:buChar char="•"/>
            </a:pPr>
            <a:r>
              <a:rPr lang="en-US" dirty="0" smtClean="0"/>
              <a:t>  Sharp growth in demand is expected between now and 2020 for Ferro-Niobium driven by a global demand for steel.</a:t>
            </a:r>
          </a:p>
          <a:p>
            <a:pPr algn="l">
              <a:buFont typeface="Arial" pitchFamily="34" charset="0"/>
              <a:buChar char="•"/>
            </a:pPr>
            <a:endParaRPr lang="en-US" dirty="0" smtClean="0"/>
          </a:p>
          <a:p>
            <a:pPr algn="l">
              <a:buFont typeface="Arial" pitchFamily="34" charset="0"/>
              <a:buChar char="•"/>
            </a:pPr>
            <a:r>
              <a:rPr lang="en-US" dirty="0" smtClean="0"/>
              <a:t> The demand for Ferro‐Niobium in the EU will remain high as much as 8% per year</a:t>
            </a:r>
          </a:p>
          <a:p>
            <a:pPr algn="l">
              <a:buFont typeface="Arial" pitchFamily="34" charset="0"/>
              <a:buChar char="•"/>
            </a:pPr>
            <a:endParaRPr lang="en-US" dirty="0" smtClean="0"/>
          </a:p>
          <a:p>
            <a:pPr algn="l">
              <a:buFont typeface="Arial" pitchFamily="34" charset="0"/>
              <a:buChar char="•"/>
            </a:pPr>
            <a:r>
              <a:rPr lang="en-US" dirty="0" smtClean="0"/>
              <a:t> Longer term demand for HSLA steels will almost inevitably return to long-term growth in Automobile and  Construction Industry</a:t>
            </a:r>
          </a:p>
          <a:p>
            <a:pPr algn="l"/>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2E5D49-E249-409D-B751-A559433D91A4}"/>
              </a:ext>
            </a:extLst>
          </p:cNvPr>
          <p:cNvSpPr>
            <a:spLocks noGrp="1"/>
          </p:cNvSpPr>
          <p:nvPr>
            <p:ph type="title"/>
          </p:nvPr>
        </p:nvSpPr>
        <p:spPr>
          <a:xfrm>
            <a:off x="2733229" y="356979"/>
            <a:ext cx="6725541" cy="676275"/>
          </a:xfrm>
        </p:spPr>
        <p:txBody>
          <a:bodyPr>
            <a:normAutofit/>
          </a:bodyPr>
          <a:lstStyle/>
          <a:p>
            <a:r>
              <a:rPr lang="en-IN" dirty="0"/>
              <a:t>REFERENCE LIST</a:t>
            </a:r>
          </a:p>
        </p:txBody>
      </p:sp>
      <p:sp>
        <p:nvSpPr>
          <p:cNvPr id="15" name="Rectangle 2">
            <a:extLst>
              <a:ext uri="{FF2B5EF4-FFF2-40B4-BE49-F238E27FC236}">
                <a16:creationId xmlns="" xmlns:a16="http://schemas.microsoft.com/office/drawing/2014/main" id="{25C46C05-1D4C-4606-9276-575DD3E0DBDC}"/>
              </a:ext>
            </a:extLst>
          </p:cNvPr>
          <p:cNvSpPr>
            <a:spLocks noChangeArrowheads="1"/>
          </p:cNvSpPr>
          <p:nvPr/>
        </p:nvSpPr>
        <p:spPr bwMode="auto">
          <a:xfrm>
            <a:off x="2733229" y="1718279"/>
            <a:ext cx="6641180" cy="4204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indent="-342900">
              <a:lnSpc>
                <a:spcPct val="150000"/>
              </a:lnSpc>
              <a:buFont typeface="Arial" panose="020B0604020202020204" pitchFamily="34" charset="0"/>
              <a:buChar char="•"/>
            </a:pPr>
            <a:r>
              <a:rPr lang="en-US" i="1" dirty="0">
                <a:latin typeface="+mj-lt"/>
              </a:rPr>
              <a:t>MSP </a:t>
            </a:r>
            <a:r>
              <a:rPr lang="en-US" i="1" dirty="0" err="1">
                <a:latin typeface="+mj-lt"/>
              </a:rPr>
              <a:t>Refram</a:t>
            </a:r>
            <a:r>
              <a:rPr lang="en-US" i="1" dirty="0">
                <a:latin typeface="+mj-lt"/>
              </a:rPr>
              <a:t>, </a:t>
            </a:r>
            <a:r>
              <a:rPr lang="en-US" i="1" dirty="0">
                <a:latin typeface="+mj-lt"/>
                <a:hlinkClick r:id="rId2"/>
              </a:rPr>
              <a:t>http://prometia.eu/msp-refram</a:t>
            </a:r>
            <a:endParaRPr lang="en-IN" i="1" dirty="0">
              <a:latin typeface="+mj-lt"/>
            </a:endParaRPr>
          </a:p>
          <a:p>
            <a:pPr marL="342900" indent="-342900">
              <a:lnSpc>
                <a:spcPct val="150000"/>
              </a:lnSpc>
              <a:buFont typeface="Arial" panose="020B0604020202020204" pitchFamily="34" charset="0"/>
              <a:buChar char="•"/>
            </a:pPr>
            <a:r>
              <a:rPr lang="en-US" i="1" dirty="0">
                <a:latin typeface="+mj-lt"/>
              </a:rPr>
              <a:t>Cradle Resources, Roskill, Edison Investment Research </a:t>
            </a:r>
            <a:endParaRPr lang="en-IN" i="1" dirty="0">
              <a:latin typeface="+mj-lt"/>
            </a:endParaRPr>
          </a:p>
          <a:p>
            <a:pPr marL="342900" indent="-342900">
              <a:lnSpc>
                <a:spcPct val="150000"/>
              </a:lnSpc>
              <a:buFont typeface="Arial" panose="020B0604020202020204" pitchFamily="34" charset="0"/>
              <a:buChar char="•"/>
            </a:pPr>
            <a:r>
              <a:rPr lang="en-US" i="1" dirty="0">
                <a:latin typeface="+mj-lt"/>
              </a:rPr>
              <a:t>Indian ferro alloy industry - present status and Future outlook by C.N. Harman (Director Technical), N.S.S. Rama Rao – </a:t>
            </a:r>
            <a:r>
              <a:rPr lang="en-US" i="1" dirty="0" err="1">
                <a:latin typeface="+mj-lt"/>
              </a:rPr>
              <a:t>Facor</a:t>
            </a:r>
            <a:r>
              <a:rPr lang="en-US" i="1" dirty="0">
                <a:latin typeface="+mj-lt"/>
              </a:rPr>
              <a:t> Alloys Limited, IFAPA</a:t>
            </a:r>
            <a:endParaRPr lang="en-IN" i="1" dirty="0">
              <a:latin typeface="+mj-lt"/>
            </a:endParaRPr>
          </a:p>
          <a:p>
            <a:pPr marL="342900" indent="-342900">
              <a:lnSpc>
                <a:spcPct val="150000"/>
              </a:lnSpc>
              <a:buFont typeface="Arial" panose="020B0604020202020204" pitchFamily="34" charset="0"/>
              <a:buChar char="•"/>
            </a:pPr>
            <a:r>
              <a:rPr lang="en-US" i="1" dirty="0">
                <a:latin typeface="+mj-lt"/>
              </a:rPr>
              <a:t> Cradle Resources, Global Trade Atlas </a:t>
            </a:r>
            <a:endParaRPr lang="en-IN" i="1" dirty="0">
              <a:latin typeface="+mj-lt"/>
            </a:endParaRPr>
          </a:p>
          <a:p>
            <a:pPr marL="342900" indent="-342900">
              <a:lnSpc>
                <a:spcPct val="150000"/>
              </a:lnSpc>
              <a:buFont typeface="Arial" panose="020B0604020202020204" pitchFamily="34" charset="0"/>
              <a:buChar char="•"/>
            </a:pPr>
            <a:r>
              <a:rPr lang="en-US" i="1" dirty="0">
                <a:latin typeface="+mj-lt"/>
              </a:rPr>
              <a:t> E. Commission, “Report on Critical Raw Materials for the EU,” European Commission, 2015.</a:t>
            </a:r>
            <a:endParaRPr lang="en-IN" i="1" dirty="0">
              <a:latin typeface="+mj-lt"/>
            </a:endParaRPr>
          </a:p>
          <a:p>
            <a:pPr marL="342900" indent="-342900">
              <a:lnSpc>
                <a:spcPct val="150000"/>
              </a:lnSpc>
              <a:buFont typeface="Arial" panose="020B0604020202020204" pitchFamily="34" charset="0"/>
              <a:buChar char="•"/>
            </a:pPr>
            <a:r>
              <a:rPr lang="en-US" i="1" dirty="0">
                <a:latin typeface="+mj-lt"/>
              </a:rPr>
              <a:t>D1.1 “Current and future needs of selected refractory metals in EU” MSP REFRAM EU H2020 project</a:t>
            </a:r>
            <a:endParaRPr lang="en-IN" i="1" dirty="0">
              <a:latin typeface="+mj-lt"/>
            </a:endParaRPr>
          </a:p>
        </p:txBody>
      </p:sp>
    </p:spTree>
    <p:extLst>
      <p:ext uri="{BB962C8B-B14F-4D97-AF65-F5344CB8AC3E}">
        <p14:creationId xmlns:p14="http://schemas.microsoft.com/office/powerpoint/2010/main" val="1669176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 xmlns:a16="http://schemas.microsoft.com/office/drawing/2014/main" id="{5C309B04-776D-4923-A43C-101B8DF68157}"/>
              </a:ext>
            </a:extLst>
          </p:cNvPr>
          <p:cNvSpPr txBox="1">
            <a:spLocks/>
          </p:cNvSpPr>
          <p:nvPr/>
        </p:nvSpPr>
        <p:spPr>
          <a:xfrm>
            <a:off x="2271592" y="1207533"/>
            <a:ext cx="7648813" cy="1213710"/>
          </a:xfrm>
          <a:prstGeom prst="rect">
            <a:avLst/>
          </a:prstGeom>
        </p:spPr>
        <p:txBody>
          <a:bodyPr vert="horz" lIns="91440" tIns="45720" rIns="91440" bIns="45720" rtlCol="0" anchor="ctr">
            <a:noAutofit/>
          </a:bodyPr>
          <a:lstStyle>
            <a:lvl1pPr algn="l"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US" sz="11500" b="1" i="1" dirty="0">
                <a:solidFill>
                  <a:srgbClr val="0070C0"/>
                </a:solidFill>
              </a:rPr>
              <a:t>Thank You</a:t>
            </a:r>
          </a:p>
        </p:txBody>
      </p:sp>
      <p:grpSp>
        <p:nvGrpSpPr>
          <p:cNvPr id="11" name="Group 10">
            <a:extLst>
              <a:ext uri="{FF2B5EF4-FFF2-40B4-BE49-F238E27FC236}">
                <a16:creationId xmlns="" xmlns:a16="http://schemas.microsoft.com/office/drawing/2014/main" id="{242DD470-27BC-4BFA-A697-67EA04C0B6CE}"/>
              </a:ext>
            </a:extLst>
          </p:cNvPr>
          <p:cNvGrpSpPr/>
          <p:nvPr/>
        </p:nvGrpSpPr>
        <p:grpSpPr>
          <a:xfrm>
            <a:off x="4286506" y="4456921"/>
            <a:ext cx="3618987" cy="1749914"/>
            <a:chOff x="7784063" y="1846170"/>
            <a:chExt cx="3603171" cy="1870230"/>
          </a:xfrm>
        </p:grpSpPr>
        <p:sp>
          <p:nvSpPr>
            <p:cNvPr id="13" name="TextBox 12">
              <a:extLst>
                <a:ext uri="{FF2B5EF4-FFF2-40B4-BE49-F238E27FC236}">
                  <a16:creationId xmlns="" xmlns:a16="http://schemas.microsoft.com/office/drawing/2014/main" id="{2995E056-0005-4BD3-9BAA-D9C4C6D2B5B9}"/>
                </a:ext>
              </a:extLst>
            </p:cNvPr>
            <p:cNvSpPr txBox="1"/>
            <p:nvPr/>
          </p:nvSpPr>
          <p:spPr>
            <a:xfrm>
              <a:off x="8780106" y="1846170"/>
              <a:ext cx="1600200" cy="326621"/>
            </a:xfrm>
            <a:prstGeom prst="rect">
              <a:avLst/>
            </a:prstGeom>
            <a:noFill/>
          </p:spPr>
          <p:txBody>
            <a:bodyPr wrap="square" rtlCol="0">
              <a:spAutoFit/>
            </a:bodyPr>
            <a:lstStyle/>
            <a:p>
              <a:pPr algn="ctr"/>
              <a:r>
                <a:rPr lang="en-US" i="1" u="sng" dirty="0">
                  <a:latin typeface="+mj-lt"/>
                  <a:ea typeface="Adobe Fan Heiti Std B" panose="020B0700000000000000" pitchFamily="34" charset="-128"/>
                </a:rPr>
                <a:t>PRESENTED BY </a:t>
              </a:r>
            </a:p>
          </p:txBody>
        </p:sp>
        <p:pic>
          <p:nvPicPr>
            <p:cNvPr id="15" name="Picture 2" descr="C:\Users\Lenovo\Desktop\Team Logo.JPG">
              <a:extLst>
                <a:ext uri="{FF2B5EF4-FFF2-40B4-BE49-F238E27FC236}">
                  <a16:creationId xmlns="" xmlns:a16="http://schemas.microsoft.com/office/drawing/2014/main" id="{92465FA1-736C-465B-A23F-E61621DBE821}"/>
                </a:ext>
              </a:extLst>
            </p:cNvPr>
            <p:cNvPicPr>
              <a:picLocks noChangeAspect="1" noChangeArrowheads="1"/>
            </p:cNvPicPr>
            <p:nvPr/>
          </p:nvPicPr>
          <p:blipFill>
            <a:blip r:embed="rId2"/>
            <a:srcRect/>
            <a:stretch>
              <a:fillRect/>
            </a:stretch>
          </p:blipFill>
          <p:spPr bwMode="auto">
            <a:xfrm>
              <a:off x="7784063" y="2441632"/>
              <a:ext cx="3603171" cy="1274768"/>
            </a:xfrm>
            <a:prstGeom prst="rect">
              <a:avLst/>
            </a:prstGeom>
            <a:noFill/>
          </p:spPr>
        </p:pic>
      </p:grpSp>
      <p:grpSp>
        <p:nvGrpSpPr>
          <p:cNvPr id="17" name="Group 16">
            <a:extLst>
              <a:ext uri="{FF2B5EF4-FFF2-40B4-BE49-F238E27FC236}">
                <a16:creationId xmlns="" xmlns:a16="http://schemas.microsoft.com/office/drawing/2014/main" id="{590D6792-ED96-41E5-96A9-D872533DAA9C}"/>
              </a:ext>
            </a:extLst>
          </p:cNvPr>
          <p:cNvGrpSpPr/>
          <p:nvPr/>
        </p:nvGrpSpPr>
        <p:grpSpPr>
          <a:xfrm>
            <a:off x="3567076" y="3429000"/>
            <a:ext cx="5057848" cy="1039731"/>
            <a:chOff x="1394538" y="5175580"/>
            <a:chExt cx="4166896" cy="776015"/>
          </a:xfrm>
        </p:grpSpPr>
        <p:sp>
          <p:nvSpPr>
            <p:cNvPr id="14" name="TextBox 13">
              <a:extLst>
                <a:ext uri="{FF2B5EF4-FFF2-40B4-BE49-F238E27FC236}">
                  <a16:creationId xmlns="" xmlns:a16="http://schemas.microsoft.com/office/drawing/2014/main" id="{EBEFFBF0-8E95-4189-ACA0-1F171332BC8E}"/>
                </a:ext>
              </a:extLst>
            </p:cNvPr>
            <p:cNvSpPr txBox="1"/>
            <p:nvPr/>
          </p:nvSpPr>
          <p:spPr>
            <a:xfrm>
              <a:off x="1394538" y="5428375"/>
              <a:ext cx="4166896" cy="523220"/>
            </a:xfrm>
            <a:prstGeom prst="rect">
              <a:avLst/>
            </a:prstGeom>
            <a:noFill/>
          </p:spPr>
          <p:txBody>
            <a:bodyPr wrap="square" rtlCol="0">
              <a:spAutoFit/>
            </a:bodyPr>
            <a:lstStyle/>
            <a:p>
              <a:pPr algn="ctr"/>
              <a:r>
                <a:rPr lang="en-US" sz="2800" b="1" dirty="0">
                  <a:solidFill>
                    <a:srgbClr val="FF6600"/>
                  </a:solidFill>
                </a:rPr>
                <a:t>UDAYAN GUTGUTIA</a:t>
              </a:r>
            </a:p>
          </p:txBody>
        </p:sp>
        <p:sp>
          <p:nvSpPr>
            <p:cNvPr id="16" name="TextBox 15">
              <a:extLst>
                <a:ext uri="{FF2B5EF4-FFF2-40B4-BE49-F238E27FC236}">
                  <a16:creationId xmlns="" xmlns:a16="http://schemas.microsoft.com/office/drawing/2014/main" id="{A829E4A1-DDF6-4906-88F0-1F02247EFE04}"/>
                </a:ext>
              </a:extLst>
            </p:cNvPr>
            <p:cNvSpPr txBox="1"/>
            <p:nvPr/>
          </p:nvSpPr>
          <p:spPr>
            <a:xfrm>
              <a:off x="2851668" y="5175580"/>
              <a:ext cx="1240232" cy="400110"/>
            </a:xfrm>
            <a:prstGeom prst="rect">
              <a:avLst/>
            </a:prstGeom>
            <a:noFill/>
          </p:spPr>
          <p:txBody>
            <a:bodyPr wrap="square" rtlCol="0">
              <a:spAutoFit/>
            </a:bodyPr>
            <a:lstStyle/>
            <a:p>
              <a:pPr algn="ctr"/>
              <a:r>
                <a:rPr lang="en-US" sz="2000" b="1" i="1" u="sng" dirty="0">
                  <a:latin typeface="+mj-lt"/>
                  <a:ea typeface="Adobe Fan Heiti Std B" panose="020B0700000000000000" pitchFamily="34" charset="-128"/>
                </a:rPr>
                <a:t>SPEAKER</a:t>
              </a:r>
            </a:p>
          </p:txBody>
        </p:sp>
      </p:grpSp>
    </p:spTree>
    <p:extLst>
      <p:ext uri="{BB962C8B-B14F-4D97-AF65-F5344CB8AC3E}">
        <p14:creationId xmlns:p14="http://schemas.microsoft.com/office/powerpoint/2010/main" val="1935360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38EE8B-1608-4FFC-96B5-595AB97B845A}"/>
              </a:ext>
            </a:extLst>
          </p:cNvPr>
          <p:cNvSpPr>
            <a:spLocks noGrp="1"/>
          </p:cNvSpPr>
          <p:nvPr>
            <p:ph type="title"/>
          </p:nvPr>
        </p:nvSpPr>
        <p:spPr>
          <a:xfrm>
            <a:off x="3807430" y="792338"/>
            <a:ext cx="4775839" cy="958807"/>
          </a:xfrm>
        </p:spPr>
        <p:txBody>
          <a:bodyPr>
            <a:normAutofit fontScale="90000"/>
          </a:bodyPr>
          <a:lstStyle/>
          <a:p>
            <a:r>
              <a:rPr lang="en-US" b="1" dirty="0">
                <a:solidFill>
                  <a:srgbClr val="FF6600"/>
                </a:solidFill>
              </a:rPr>
              <a:t>FERRO MOLYBDENUM</a:t>
            </a:r>
          </a:p>
        </p:txBody>
      </p:sp>
      <p:sp>
        <p:nvSpPr>
          <p:cNvPr id="4" name="Text Placeholder 3">
            <a:extLst>
              <a:ext uri="{FF2B5EF4-FFF2-40B4-BE49-F238E27FC236}">
                <a16:creationId xmlns="" xmlns:a16="http://schemas.microsoft.com/office/drawing/2014/main" id="{2B46C56E-82FC-4B02-954F-3AFACF2E8CBA}"/>
              </a:ext>
            </a:extLst>
          </p:cNvPr>
          <p:cNvSpPr>
            <a:spLocks noGrp="1"/>
          </p:cNvSpPr>
          <p:nvPr>
            <p:ph type="body" sz="quarter" idx="14"/>
          </p:nvPr>
        </p:nvSpPr>
        <p:spPr>
          <a:xfrm>
            <a:off x="796833" y="2090057"/>
            <a:ext cx="5917476" cy="4519748"/>
          </a:xfrm>
        </p:spPr>
        <p:txBody>
          <a:bodyPr>
            <a:normAutofit lnSpcReduction="10000"/>
          </a:bodyPr>
          <a:lstStyle/>
          <a:p>
            <a:pPr>
              <a:lnSpc>
                <a:spcPct val="100000"/>
              </a:lnSpc>
              <a:buFont typeface="Wingdings" panose="05000000000000000000" pitchFamily="2" charset="2"/>
              <a:buChar char="Ø"/>
            </a:pPr>
            <a:r>
              <a:rPr lang="en-US" sz="2400" dirty="0">
                <a:solidFill>
                  <a:schemeClr val="tx1">
                    <a:lumMod val="75000"/>
                    <a:lumOff val="25000"/>
                  </a:schemeClr>
                </a:solidFill>
              </a:rPr>
              <a:t>ABOUT FERRO </a:t>
            </a:r>
            <a:r>
              <a:rPr lang="en-US" sz="2400" dirty="0" smtClean="0">
                <a:solidFill>
                  <a:schemeClr val="tx1">
                    <a:lumMod val="75000"/>
                    <a:lumOff val="25000"/>
                  </a:schemeClr>
                </a:solidFill>
              </a:rPr>
              <a:t>MOLYBDENUM</a:t>
            </a:r>
          </a:p>
          <a:p>
            <a:pPr>
              <a:lnSpc>
                <a:spcPct val="100000"/>
              </a:lnSpc>
              <a:buNone/>
            </a:pPr>
            <a:endParaRPr lang="en-US" sz="2400" dirty="0">
              <a:solidFill>
                <a:schemeClr val="tx1">
                  <a:lumMod val="75000"/>
                  <a:lumOff val="25000"/>
                </a:schemeClr>
              </a:solidFill>
            </a:endParaRPr>
          </a:p>
          <a:p>
            <a:pPr>
              <a:lnSpc>
                <a:spcPct val="100000"/>
              </a:lnSpc>
              <a:buFont typeface="Wingdings" panose="05000000000000000000" pitchFamily="2" charset="2"/>
              <a:buChar char="Ø"/>
            </a:pPr>
            <a:r>
              <a:rPr lang="en-US" sz="2400" dirty="0">
                <a:solidFill>
                  <a:schemeClr val="tx1">
                    <a:lumMod val="75000"/>
                    <a:lumOff val="25000"/>
                  </a:schemeClr>
                </a:solidFill>
              </a:rPr>
              <a:t>DEMAND &amp; USES OF FERRO MOLYBDENUM </a:t>
            </a:r>
          </a:p>
          <a:p>
            <a:pPr>
              <a:lnSpc>
                <a:spcPct val="100000"/>
              </a:lnSpc>
              <a:buNone/>
            </a:pPr>
            <a:endParaRPr lang="en-US" sz="2400" dirty="0" smtClean="0">
              <a:solidFill>
                <a:schemeClr val="tx1">
                  <a:lumMod val="75000"/>
                  <a:lumOff val="25000"/>
                </a:schemeClr>
              </a:solidFill>
            </a:endParaRPr>
          </a:p>
          <a:p>
            <a:pPr>
              <a:lnSpc>
                <a:spcPct val="100000"/>
              </a:lnSpc>
              <a:buFont typeface="Wingdings" panose="05000000000000000000" pitchFamily="2" charset="2"/>
              <a:buChar char="Ø"/>
            </a:pPr>
            <a:r>
              <a:rPr lang="en-US" sz="2400" dirty="0" smtClean="0">
                <a:solidFill>
                  <a:schemeClr val="tx1">
                    <a:lumMod val="75000"/>
                    <a:lumOff val="25000"/>
                  </a:schemeClr>
                </a:solidFill>
              </a:rPr>
              <a:t>FACTS </a:t>
            </a:r>
            <a:r>
              <a:rPr lang="en-US" sz="2400" dirty="0">
                <a:solidFill>
                  <a:schemeClr val="tx1">
                    <a:lumMod val="75000"/>
                    <a:lumOff val="25000"/>
                  </a:schemeClr>
                </a:solidFill>
              </a:rPr>
              <a:t>&amp; FIGURES 2005-2010(INDIA)</a:t>
            </a:r>
          </a:p>
          <a:p>
            <a:pPr>
              <a:lnSpc>
                <a:spcPct val="100000"/>
              </a:lnSpc>
              <a:buNone/>
            </a:pPr>
            <a:endParaRPr lang="en-US" sz="2400" dirty="0" smtClean="0">
              <a:solidFill>
                <a:schemeClr val="tx1">
                  <a:lumMod val="75000"/>
                  <a:lumOff val="25000"/>
                </a:schemeClr>
              </a:solidFill>
            </a:endParaRPr>
          </a:p>
          <a:p>
            <a:pPr>
              <a:lnSpc>
                <a:spcPct val="100000"/>
              </a:lnSpc>
              <a:buFont typeface="Wingdings" panose="05000000000000000000" pitchFamily="2" charset="2"/>
              <a:buChar char="Ø"/>
            </a:pPr>
            <a:r>
              <a:rPr lang="en-US" sz="2400" dirty="0" smtClean="0">
                <a:solidFill>
                  <a:schemeClr val="tx1">
                    <a:lumMod val="75000"/>
                    <a:lumOff val="25000"/>
                  </a:schemeClr>
                </a:solidFill>
              </a:rPr>
              <a:t>DOWNFALL </a:t>
            </a:r>
            <a:r>
              <a:rPr lang="en-US" sz="2400" dirty="0">
                <a:solidFill>
                  <a:schemeClr val="tx1">
                    <a:lumMod val="75000"/>
                    <a:lumOff val="25000"/>
                  </a:schemeClr>
                </a:solidFill>
              </a:rPr>
              <a:t>OF MOLY DEMAND IN INDIA DUE TO GLOBAL CRISIS</a:t>
            </a:r>
          </a:p>
          <a:p>
            <a:pPr>
              <a:lnSpc>
                <a:spcPct val="100000"/>
              </a:lnSpc>
              <a:buNone/>
            </a:pPr>
            <a:endParaRPr lang="it-IT" sz="2400" dirty="0" smtClean="0">
              <a:solidFill>
                <a:schemeClr val="tx1">
                  <a:lumMod val="75000"/>
                  <a:lumOff val="25000"/>
                </a:schemeClr>
              </a:solidFill>
            </a:endParaRPr>
          </a:p>
          <a:p>
            <a:pPr>
              <a:lnSpc>
                <a:spcPct val="100000"/>
              </a:lnSpc>
              <a:buFont typeface="Wingdings" panose="05000000000000000000" pitchFamily="2" charset="2"/>
              <a:buChar char="Ø"/>
            </a:pPr>
            <a:r>
              <a:rPr lang="it-IT" sz="2400" dirty="0" smtClean="0">
                <a:solidFill>
                  <a:schemeClr val="tx1">
                    <a:lumMod val="75000"/>
                    <a:lumOff val="25000"/>
                  </a:schemeClr>
                </a:solidFill>
              </a:rPr>
              <a:t>PRESENT </a:t>
            </a:r>
            <a:r>
              <a:rPr lang="it-IT" sz="2400" dirty="0">
                <a:solidFill>
                  <a:schemeClr val="tx1">
                    <a:lumMod val="75000"/>
                    <a:lumOff val="25000"/>
                  </a:schemeClr>
                </a:solidFill>
              </a:rPr>
              <a:t>SCENARIO OF FERRO MOLYBDENUM IN INDIA</a:t>
            </a:r>
            <a:r>
              <a:rPr lang="en-US" sz="2400" dirty="0">
                <a:solidFill>
                  <a:schemeClr val="tx1">
                    <a:lumMod val="75000"/>
                    <a:lumOff val="25000"/>
                  </a:schemeClr>
                </a:solidFill>
              </a:rPr>
              <a:t> </a:t>
            </a:r>
            <a:endParaRPr lang="en-US" sz="2400" dirty="0" smtClean="0">
              <a:solidFill>
                <a:schemeClr val="tx1">
                  <a:lumMod val="75000"/>
                  <a:lumOff val="25000"/>
                </a:schemeClr>
              </a:solidFill>
            </a:endParaRPr>
          </a:p>
          <a:p>
            <a:endParaRPr lang="ru-RU" sz="1600" dirty="0"/>
          </a:p>
        </p:txBody>
      </p:sp>
      <p:sp>
        <p:nvSpPr>
          <p:cNvPr id="6" name="TextBox 5"/>
          <p:cNvSpPr txBox="1"/>
          <p:nvPr/>
        </p:nvSpPr>
        <p:spPr>
          <a:xfrm>
            <a:off x="6426925" y="2168435"/>
            <a:ext cx="5725886" cy="2954655"/>
          </a:xfrm>
          <a:prstGeom prst="rect">
            <a:avLst/>
          </a:prstGeom>
          <a:noFill/>
        </p:spPr>
        <p:txBody>
          <a:bodyPr wrap="square" rtlCol="0">
            <a:spAutoFit/>
          </a:bodyPr>
          <a:lstStyle/>
          <a:p>
            <a:pPr>
              <a:buFont typeface="Wingdings" panose="05000000000000000000" pitchFamily="2" charset="2"/>
              <a:buChar char="Ø"/>
            </a:pPr>
            <a:r>
              <a:rPr lang="en-IN" sz="2400" dirty="0" smtClean="0">
                <a:solidFill>
                  <a:schemeClr val="tx1">
                    <a:lumMod val="75000"/>
                    <a:lumOff val="25000"/>
                  </a:schemeClr>
                </a:solidFill>
              </a:rPr>
              <a:t>FUTURE PRICE PROJECTIONS</a:t>
            </a:r>
            <a:endParaRPr lang="en-US" sz="2400" dirty="0" smtClean="0">
              <a:solidFill>
                <a:schemeClr val="tx1">
                  <a:lumMod val="75000"/>
                  <a:lumOff val="25000"/>
                </a:schemeClr>
              </a:solidFill>
            </a:endParaRPr>
          </a:p>
          <a:p>
            <a:pPr>
              <a:lnSpc>
                <a:spcPct val="100000"/>
              </a:lnSpc>
              <a:buFont typeface="Wingdings" panose="05000000000000000000" pitchFamily="2" charset="2"/>
              <a:buChar char="Ø"/>
            </a:pPr>
            <a:endParaRPr lang="en-US" sz="2400" dirty="0" smtClean="0">
              <a:solidFill>
                <a:schemeClr val="tx1">
                  <a:lumMod val="75000"/>
                  <a:lumOff val="25000"/>
                </a:schemeClr>
              </a:solidFill>
            </a:endParaRPr>
          </a:p>
          <a:p>
            <a:pPr>
              <a:lnSpc>
                <a:spcPct val="100000"/>
              </a:lnSpc>
              <a:buFont typeface="Wingdings" panose="05000000000000000000" pitchFamily="2" charset="2"/>
              <a:buChar char="Ø"/>
            </a:pPr>
            <a:r>
              <a:rPr lang="en-US" sz="2400" dirty="0" smtClean="0">
                <a:solidFill>
                  <a:schemeClr val="tx1">
                    <a:lumMod val="75000"/>
                    <a:lumOff val="25000"/>
                  </a:schemeClr>
                </a:solidFill>
              </a:rPr>
              <a:t>CHALLENGES FOR MOLYBDENUM IN INDIA</a:t>
            </a:r>
          </a:p>
          <a:p>
            <a:pPr>
              <a:lnSpc>
                <a:spcPct val="100000"/>
              </a:lnSpc>
            </a:pPr>
            <a:endParaRPr lang="en-IN" sz="2400" dirty="0" smtClean="0">
              <a:solidFill>
                <a:schemeClr val="tx1">
                  <a:lumMod val="75000"/>
                  <a:lumOff val="25000"/>
                </a:schemeClr>
              </a:solidFill>
            </a:endParaRPr>
          </a:p>
          <a:p>
            <a:pPr>
              <a:buFont typeface="Wingdings" panose="05000000000000000000" pitchFamily="2" charset="2"/>
              <a:buChar char="Ø"/>
            </a:pPr>
            <a:r>
              <a:rPr lang="en-US" sz="2400" dirty="0" smtClean="0">
                <a:solidFill>
                  <a:schemeClr val="tx1">
                    <a:lumMod val="75000"/>
                    <a:lumOff val="25000"/>
                  </a:schemeClr>
                </a:solidFill>
              </a:rPr>
              <a:t>FUTURE OUTLOOK</a:t>
            </a:r>
            <a:endParaRPr lang="en-IN" sz="2400" dirty="0" smtClean="0">
              <a:solidFill>
                <a:schemeClr val="tx1">
                  <a:lumMod val="75000"/>
                  <a:lumOff val="25000"/>
                </a:schemeClr>
              </a:solidFill>
            </a:endParaRPr>
          </a:p>
          <a:p>
            <a:pPr>
              <a:lnSpc>
                <a:spcPct val="100000"/>
              </a:lnSpc>
            </a:pPr>
            <a:endParaRPr lang="en-IN" sz="2400" dirty="0" smtClean="0">
              <a:solidFill>
                <a:schemeClr val="tx1">
                  <a:lumMod val="75000"/>
                  <a:lumOff val="25000"/>
                </a:schemeClr>
              </a:solidFill>
            </a:endParaRPr>
          </a:p>
          <a:p>
            <a:pPr>
              <a:lnSpc>
                <a:spcPct val="100000"/>
              </a:lnSpc>
              <a:buFont typeface="Wingdings" panose="05000000000000000000" pitchFamily="2" charset="2"/>
              <a:buChar char="Ø"/>
            </a:pPr>
            <a:r>
              <a:rPr lang="en-IN" sz="2400" dirty="0" smtClean="0">
                <a:solidFill>
                  <a:schemeClr val="tx1">
                    <a:lumMod val="75000"/>
                    <a:lumOff val="25000"/>
                  </a:schemeClr>
                </a:solidFill>
              </a:rPr>
              <a:t>REFERENCE LIST</a:t>
            </a:r>
          </a:p>
          <a:p>
            <a:endParaRPr lang="en-US" dirty="0"/>
          </a:p>
        </p:txBody>
      </p:sp>
    </p:spTree>
    <p:extLst>
      <p:ext uri="{BB962C8B-B14F-4D97-AF65-F5344CB8AC3E}">
        <p14:creationId xmlns:p14="http://schemas.microsoft.com/office/powerpoint/2010/main" val="3066898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AEBC1A8D-E693-4704-8E11-5AAB4B40BAEF}"/>
              </a:ext>
            </a:extLst>
          </p:cNvPr>
          <p:cNvSpPr>
            <a:spLocks noGrp="1"/>
          </p:cNvSpPr>
          <p:nvPr>
            <p:ph type="ctrTitle"/>
          </p:nvPr>
        </p:nvSpPr>
        <p:spPr/>
        <p:txBody>
          <a:bodyPr/>
          <a:lstStyle/>
          <a:p>
            <a:r>
              <a:rPr lang="en-US" b="0" dirty="0"/>
              <a:t>ABOUT FERRO MOLYBDENUM</a:t>
            </a:r>
          </a:p>
        </p:txBody>
      </p:sp>
      <p:sp>
        <p:nvSpPr>
          <p:cNvPr id="5" name="Subtitle 4">
            <a:extLst>
              <a:ext uri="{FF2B5EF4-FFF2-40B4-BE49-F238E27FC236}">
                <a16:creationId xmlns="" xmlns:a16="http://schemas.microsoft.com/office/drawing/2014/main" id="{18F92ECC-81D7-46DF-AF27-3388655CE442}"/>
              </a:ext>
            </a:extLst>
          </p:cNvPr>
          <p:cNvSpPr>
            <a:spLocks noGrp="1"/>
          </p:cNvSpPr>
          <p:nvPr>
            <p:ph type="subTitle" idx="1"/>
          </p:nvPr>
        </p:nvSpPr>
        <p:spPr>
          <a:xfrm>
            <a:off x="701287" y="1331270"/>
            <a:ext cx="10789423" cy="5358277"/>
          </a:xfrm>
        </p:spPr>
        <p:txBody>
          <a:bodyPr>
            <a:normAutofit/>
          </a:bodyPr>
          <a:lstStyle/>
          <a:p>
            <a:pPr>
              <a:lnSpc>
                <a:spcPct val="110000"/>
              </a:lnSpc>
            </a:pPr>
            <a:r>
              <a:rPr lang="en-US" dirty="0">
                <a:solidFill>
                  <a:schemeClr val="tx1">
                    <a:lumMod val="75000"/>
                    <a:lumOff val="25000"/>
                  </a:schemeClr>
                </a:solidFill>
              </a:rPr>
              <a:t>Molybdenum is a refractory metallic element used principally as an alloying agent in steel, cast iron, and superalloys to enhance hardenability, strength, toughness, and wear and corrosion resistance. The same is met through three sources i.e. Scrap, Moly Oxide and Ferro Molybdenum. </a:t>
            </a:r>
          </a:p>
          <a:p>
            <a:pPr>
              <a:lnSpc>
                <a:spcPct val="110000"/>
              </a:lnSpc>
            </a:pPr>
            <a:endParaRPr lang="en-US" dirty="0">
              <a:solidFill>
                <a:schemeClr val="tx1">
                  <a:lumMod val="75000"/>
                  <a:lumOff val="25000"/>
                </a:schemeClr>
              </a:solidFill>
            </a:endParaRPr>
          </a:p>
          <a:p>
            <a:pPr>
              <a:lnSpc>
                <a:spcPct val="110000"/>
              </a:lnSpc>
            </a:pPr>
            <a:r>
              <a:rPr lang="en-US" dirty="0">
                <a:solidFill>
                  <a:schemeClr val="tx1">
                    <a:lumMod val="75000"/>
                    <a:lumOff val="25000"/>
                  </a:schemeClr>
                </a:solidFill>
              </a:rPr>
              <a:t>Moreover, molybdenum finds significant usage as a refractory metal in numerous chemical applications, including catalysts, lubricants, and pigments.</a:t>
            </a:r>
          </a:p>
          <a:p>
            <a:pPr>
              <a:lnSpc>
                <a:spcPct val="110000"/>
              </a:lnSpc>
            </a:pPr>
            <a:endParaRPr lang="en-US" dirty="0">
              <a:solidFill>
                <a:schemeClr val="tx1">
                  <a:lumMod val="75000"/>
                  <a:lumOff val="25000"/>
                </a:schemeClr>
              </a:solidFill>
            </a:endParaRPr>
          </a:p>
          <a:p>
            <a:pPr>
              <a:lnSpc>
                <a:spcPct val="110000"/>
              </a:lnSpc>
            </a:pPr>
            <a:r>
              <a:rPr lang="en-US" dirty="0">
                <a:solidFill>
                  <a:schemeClr val="tx1">
                    <a:lumMod val="75000"/>
                    <a:lumOff val="25000"/>
                  </a:schemeClr>
                </a:solidFill>
              </a:rPr>
              <a:t>During year 2000, price of Moly Oxide was trading between $ 5- $6.5 throughout the year. Though Molybdenum is of volatile nature but the fluctuations were very nominal compared to what it is today. The reasons are obvious. It was then explored that Molybdenum demand will increase decade by decade due to growth of the economies and Steel industry.  </a:t>
            </a:r>
            <a:endParaRPr lang="en-IN" dirty="0">
              <a:solidFill>
                <a:schemeClr val="tx1">
                  <a:lumMod val="75000"/>
                  <a:lumOff val="25000"/>
                </a:schemeClr>
              </a:solidFill>
            </a:endParaRPr>
          </a:p>
          <a:p>
            <a:pPr>
              <a:lnSpc>
                <a:spcPct val="110000"/>
              </a:lnSpc>
            </a:pPr>
            <a:endParaRPr lang="en-US" dirty="0">
              <a:solidFill>
                <a:schemeClr val="tx1">
                  <a:lumMod val="75000"/>
                  <a:lumOff val="25000"/>
                </a:schemeClr>
              </a:solidFill>
            </a:endParaRPr>
          </a:p>
        </p:txBody>
      </p:sp>
      <p:sp>
        <p:nvSpPr>
          <p:cNvPr id="7" name="Rectangle 3">
            <a:extLst>
              <a:ext uri="{FF2B5EF4-FFF2-40B4-BE49-F238E27FC236}">
                <a16:creationId xmlns="" xmlns:a16="http://schemas.microsoft.com/office/drawing/2014/main" id="{3F2719B4-2B3A-4DB9-B66D-459BC94A58B3}"/>
              </a:ext>
            </a:extLst>
          </p:cNvPr>
          <p:cNvSpPr>
            <a:spLocks noChangeArrowheads="1"/>
          </p:cNvSpPr>
          <p:nvPr/>
        </p:nvSpPr>
        <p:spPr bwMode="auto">
          <a:xfrm>
            <a:off x="0" y="36671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Tree>
    <p:extLst>
      <p:ext uri="{BB962C8B-B14F-4D97-AF65-F5344CB8AC3E}">
        <p14:creationId xmlns:p14="http://schemas.microsoft.com/office/powerpoint/2010/main" val="2287211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39155-1F5E-4F48-B50E-F00D8FC535D9}"/>
              </a:ext>
            </a:extLst>
          </p:cNvPr>
          <p:cNvSpPr>
            <a:spLocks noGrp="1"/>
          </p:cNvSpPr>
          <p:nvPr>
            <p:ph type="title"/>
          </p:nvPr>
        </p:nvSpPr>
        <p:spPr>
          <a:xfrm>
            <a:off x="792662" y="461285"/>
            <a:ext cx="10515600" cy="676275"/>
          </a:xfrm>
        </p:spPr>
        <p:txBody>
          <a:bodyPr>
            <a:noAutofit/>
          </a:bodyPr>
          <a:lstStyle/>
          <a:p>
            <a:pPr>
              <a:lnSpc>
                <a:spcPct val="100000"/>
              </a:lnSpc>
            </a:pPr>
            <a:r>
              <a:rPr lang="en-US" b="1" dirty="0">
                <a:solidFill>
                  <a:schemeClr val="tx1">
                    <a:lumMod val="75000"/>
                    <a:lumOff val="25000"/>
                  </a:schemeClr>
                </a:solidFill>
                <a:effectLst>
                  <a:outerShdw blurRad="38100" dist="38100" dir="2700000" algn="tl">
                    <a:srgbClr val="000000">
                      <a:alpha val="43137"/>
                    </a:srgbClr>
                  </a:outerShdw>
                </a:effectLst>
              </a:rPr>
              <a:t>DEMAND &amp; USES OF FERRO MOLYBDENUM </a:t>
            </a:r>
          </a:p>
        </p:txBody>
      </p:sp>
      <p:sp>
        <p:nvSpPr>
          <p:cNvPr id="6" name="Text Placeholder 5">
            <a:extLst>
              <a:ext uri="{FF2B5EF4-FFF2-40B4-BE49-F238E27FC236}">
                <a16:creationId xmlns="" xmlns:a16="http://schemas.microsoft.com/office/drawing/2014/main" id="{55C6D235-86D2-43F6-A7D1-0DD3DC936D3D}"/>
              </a:ext>
            </a:extLst>
          </p:cNvPr>
          <p:cNvSpPr>
            <a:spLocks noGrp="1"/>
          </p:cNvSpPr>
          <p:nvPr>
            <p:ph type="body" sz="quarter" idx="16"/>
          </p:nvPr>
        </p:nvSpPr>
        <p:spPr/>
        <p:txBody>
          <a:bodyPr/>
          <a:lstStyle/>
          <a:p>
            <a:r>
              <a:rPr lang="en-US" dirty="0"/>
              <a:t>Diverse End Uses of Molybdenum</a:t>
            </a:r>
            <a:endParaRPr lang="en-IN" dirty="0"/>
          </a:p>
        </p:txBody>
      </p:sp>
      <p:graphicFrame>
        <p:nvGraphicFramePr>
          <p:cNvPr id="19" name="Chart 18">
            <a:extLst>
              <a:ext uri="{FF2B5EF4-FFF2-40B4-BE49-F238E27FC236}">
                <a16:creationId xmlns="" xmlns:a16="http://schemas.microsoft.com/office/drawing/2014/main" id="{41C32D55-2F02-4D2E-8234-C00F12FF0BF8}"/>
              </a:ext>
            </a:extLst>
          </p:cNvPr>
          <p:cNvGraphicFramePr/>
          <p:nvPr>
            <p:extLst>
              <p:ext uri="{D42A27DB-BD31-4B8C-83A1-F6EECF244321}">
                <p14:modId xmlns:p14="http://schemas.microsoft.com/office/powerpoint/2010/main" val="4057991685"/>
              </p:ext>
            </p:extLst>
          </p:nvPr>
        </p:nvGraphicFramePr>
        <p:xfrm>
          <a:off x="2382197" y="2022172"/>
          <a:ext cx="7463589" cy="42961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35004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39155-1F5E-4F48-B50E-F00D8FC535D9}"/>
              </a:ext>
            </a:extLst>
          </p:cNvPr>
          <p:cNvSpPr>
            <a:spLocks noGrp="1"/>
          </p:cNvSpPr>
          <p:nvPr>
            <p:ph type="title"/>
          </p:nvPr>
        </p:nvSpPr>
        <p:spPr/>
        <p:txBody>
          <a:bodyPr>
            <a:normAutofit fontScale="90000"/>
          </a:bodyPr>
          <a:lstStyle/>
          <a:p>
            <a:pPr>
              <a:lnSpc>
                <a:spcPct val="100000"/>
              </a:lnSpc>
            </a:pPr>
            <a:r>
              <a:rPr lang="en-US" dirty="0">
                <a:solidFill>
                  <a:schemeClr val="tx1">
                    <a:lumMod val="75000"/>
                    <a:lumOff val="25000"/>
                  </a:schemeClr>
                </a:solidFill>
              </a:rPr>
              <a:t>DEMAND PROJECTIONS</a:t>
            </a:r>
          </a:p>
        </p:txBody>
      </p:sp>
      <p:sp>
        <p:nvSpPr>
          <p:cNvPr id="4" name="TextBox 3">
            <a:extLst>
              <a:ext uri="{FF2B5EF4-FFF2-40B4-BE49-F238E27FC236}">
                <a16:creationId xmlns="" xmlns:a16="http://schemas.microsoft.com/office/drawing/2014/main" id="{3901D0BC-70DF-4106-AE69-60C80A3A625F}"/>
              </a:ext>
            </a:extLst>
          </p:cNvPr>
          <p:cNvSpPr txBox="1"/>
          <p:nvPr/>
        </p:nvSpPr>
        <p:spPr>
          <a:xfrm>
            <a:off x="8326801" y="2159211"/>
            <a:ext cx="3644154" cy="3139321"/>
          </a:xfrm>
          <a:prstGeom prst="rect">
            <a:avLst/>
          </a:prstGeom>
          <a:noFill/>
        </p:spPr>
        <p:txBody>
          <a:bodyPr wrap="square" rtlCol="0">
            <a:spAutoFit/>
          </a:bodyPr>
          <a:lstStyle/>
          <a:p>
            <a:pPr marL="342900" indent="-342900"/>
            <a:r>
              <a:rPr lang="en-US" dirty="0" smtClean="0"/>
              <a:t>	</a:t>
            </a:r>
          </a:p>
          <a:p>
            <a:pPr marL="342900" indent="-342900"/>
            <a:r>
              <a:rPr lang="en-US" b="1" dirty="0" smtClean="0">
                <a:solidFill>
                  <a:srgbClr val="FF6600"/>
                </a:solidFill>
              </a:rPr>
              <a:t>	WHY SUCH HIGH DEMAND ???</a:t>
            </a:r>
          </a:p>
          <a:p>
            <a:pPr marL="342900" indent="-342900">
              <a:buFont typeface="+mj-lt"/>
              <a:buAutoNum type="arabicPeriod"/>
            </a:pPr>
            <a:endParaRPr lang="en-US" dirty="0" smtClean="0"/>
          </a:p>
          <a:p>
            <a:pPr marL="342900" indent="-342900">
              <a:buFont typeface="+mj-lt"/>
              <a:buAutoNum type="arabicPeriod"/>
            </a:pPr>
            <a:r>
              <a:rPr lang="en-US" dirty="0" smtClean="0"/>
              <a:t>Making </a:t>
            </a:r>
            <a:r>
              <a:rPr lang="en-US" dirty="0"/>
              <a:t>a better Stainless </a:t>
            </a:r>
            <a:r>
              <a:rPr lang="en-US" dirty="0" smtClean="0"/>
              <a:t>Steel.</a:t>
            </a:r>
          </a:p>
          <a:p>
            <a:pPr marL="342900" indent="-342900">
              <a:buFont typeface="+mj-lt"/>
              <a:buAutoNum type="arabicPeriod"/>
            </a:pPr>
            <a:endParaRPr lang="en-US" dirty="0"/>
          </a:p>
          <a:p>
            <a:pPr marL="342900" indent="-342900">
              <a:buFont typeface="+mj-lt"/>
              <a:buAutoNum type="arabicPeriod"/>
            </a:pPr>
            <a:r>
              <a:rPr lang="en-US" dirty="0"/>
              <a:t>Making a Stronger Alloy </a:t>
            </a:r>
            <a:r>
              <a:rPr lang="en-US" dirty="0" smtClean="0"/>
              <a:t>Steel.</a:t>
            </a:r>
            <a:endParaRPr lang="en-US" dirty="0"/>
          </a:p>
          <a:p>
            <a:pPr marL="342900" indent="-342900">
              <a:buFont typeface="+mj-lt"/>
              <a:buAutoNum type="arabicPeriod"/>
            </a:pPr>
            <a:endParaRPr lang="en-US" dirty="0" smtClean="0"/>
          </a:p>
          <a:p>
            <a:pPr marL="342900" indent="-342900">
              <a:buFont typeface="+mj-lt"/>
              <a:buAutoNum type="arabicPeriod"/>
            </a:pPr>
            <a:r>
              <a:rPr lang="en-US" dirty="0" smtClean="0"/>
              <a:t>Making </a:t>
            </a:r>
            <a:r>
              <a:rPr lang="en-US" dirty="0"/>
              <a:t>a Long lasting Tool </a:t>
            </a:r>
            <a:r>
              <a:rPr lang="en-US" dirty="0" smtClean="0"/>
              <a:t>Steel.</a:t>
            </a:r>
            <a:endParaRPr lang="en-US" dirty="0"/>
          </a:p>
          <a:p>
            <a:pPr marL="342900" indent="-342900">
              <a:buFont typeface="+mj-lt"/>
              <a:buAutoNum type="arabicPeriod"/>
            </a:pPr>
            <a:endParaRPr lang="en-US" dirty="0" smtClean="0"/>
          </a:p>
          <a:p>
            <a:pPr marL="342900" indent="-342900">
              <a:buFont typeface="+mj-lt"/>
              <a:buAutoNum type="arabicPeriod"/>
            </a:pPr>
            <a:r>
              <a:rPr lang="en-US" dirty="0" smtClean="0"/>
              <a:t>High </a:t>
            </a:r>
            <a:r>
              <a:rPr lang="en-US" dirty="0"/>
              <a:t>Demand has resulted to Mine and Roasting </a:t>
            </a:r>
            <a:r>
              <a:rPr lang="en-US" dirty="0" smtClean="0"/>
              <a:t>Expansions.</a:t>
            </a:r>
            <a:endParaRPr lang="en-IN" dirty="0"/>
          </a:p>
        </p:txBody>
      </p:sp>
      <p:pic>
        <p:nvPicPr>
          <p:cNvPr id="1026" name="Picture 2" descr="C:\Users\Lenovo\Desktop\MOLY DEMAND.JPG"/>
          <p:cNvPicPr>
            <a:picLocks noChangeAspect="1" noChangeArrowheads="1"/>
          </p:cNvPicPr>
          <p:nvPr/>
        </p:nvPicPr>
        <p:blipFill>
          <a:blip r:embed="rId3"/>
          <a:srcRect/>
          <a:stretch>
            <a:fillRect/>
          </a:stretch>
        </p:blipFill>
        <p:spPr bwMode="auto">
          <a:xfrm>
            <a:off x="2134143" y="1528355"/>
            <a:ext cx="6134645" cy="5106294"/>
          </a:xfrm>
          <a:prstGeom prst="rect">
            <a:avLst/>
          </a:prstGeom>
          <a:noFill/>
        </p:spPr>
      </p:pic>
    </p:spTree>
    <p:extLst>
      <p:ext uri="{BB962C8B-B14F-4D97-AF65-F5344CB8AC3E}">
        <p14:creationId xmlns:p14="http://schemas.microsoft.com/office/powerpoint/2010/main" val="3707838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139155-1F5E-4F48-B50E-F00D8FC535D9}"/>
              </a:ext>
            </a:extLst>
          </p:cNvPr>
          <p:cNvSpPr>
            <a:spLocks noGrp="1"/>
          </p:cNvSpPr>
          <p:nvPr>
            <p:ph type="title"/>
          </p:nvPr>
        </p:nvSpPr>
        <p:spPr/>
        <p:txBody>
          <a:bodyPr>
            <a:normAutofit fontScale="90000"/>
          </a:bodyPr>
          <a:lstStyle/>
          <a:p>
            <a:pPr>
              <a:lnSpc>
                <a:spcPct val="100000"/>
              </a:lnSpc>
            </a:pPr>
            <a:r>
              <a:rPr lang="en-US" dirty="0" smtClean="0"/>
              <a:t>HIGH QUALITY STEEL DEMAND </a:t>
            </a:r>
            <a:r>
              <a:rPr lang="en-US" dirty="0"/>
              <a:t>IN CHINA </a:t>
            </a:r>
            <a:endParaRPr lang="en-US" dirty="0">
              <a:solidFill>
                <a:schemeClr val="tx1">
                  <a:lumMod val="75000"/>
                  <a:lumOff val="25000"/>
                </a:schemeClr>
              </a:solidFill>
            </a:endParaRPr>
          </a:p>
        </p:txBody>
      </p:sp>
      <p:sp>
        <p:nvSpPr>
          <p:cNvPr id="6" name="Title 1">
            <a:extLst>
              <a:ext uri="{FF2B5EF4-FFF2-40B4-BE49-F238E27FC236}">
                <a16:creationId xmlns="" xmlns:a16="http://schemas.microsoft.com/office/drawing/2014/main" id="{E6DD5C81-32E9-498B-9E1F-31F2ED74E58C}"/>
              </a:ext>
            </a:extLst>
          </p:cNvPr>
          <p:cNvSpPr txBox="1">
            <a:spLocks/>
          </p:cNvSpPr>
          <p:nvPr/>
        </p:nvSpPr>
        <p:spPr>
          <a:xfrm>
            <a:off x="248162" y="4885509"/>
            <a:ext cx="8186240" cy="554408"/>
          </a:xfrm>
          <a:prstGeom prst="rect">
            <a:avLst/>
          </a:prstGeom>
        </p:spPr>
        <p:txBody>
          <a:bodyPr vert="horz" lIns="91440" tIns="45720" rIns="91440" bIns="45720" rtlCol="0" anchor="b">
            <a:normAutofit fontScale="90000" lnSpcReduction="20000"/>
          </a:bodyPr>
          <a:lstStyle>
            <a:lvl1pPr algn="ctr" defTabSz="914377" rtl="0" eaLnBrk="1" latinLnBrk="0" hangingPunct="1">
              <a:lnSpc>
                <a:spcPct val="90000"/>
              </a:lnSpc>
              <a:spcBef>
                <a:spcPct val="0"/>
              </a:spcBef>
              <a:buNone/>
              <a:defRPr sz="4000" kern="1200">
                <a:solidFill>
                  <a:schemeClr val="tx1"/>
                </a:solidFill>
                <a:latin typeface="+mj-lt"/>
                <a:ea typeface="+mj-ea"/>
                <a:cs typeface="+mj-cs"/>
              </a:defRPr>
            </a:lvl1pPr>
          </a:lstStyle>
          <a:p>
            <a:pPr>
              <a:lnSpc>
                <a:spcPct val="100000"/>
              </a:lnSpc>
            </a:pPr>
            <a:endParaRPr lang="en-US" u="sng" dirty="0">
              <a:solidFill>
                <a:srgbClr val="FF6600"/>
              </a:solidFill>
            </a:endParaRPr>
          </a:p>
        </p:txBody>
      </p:sp>
      <p:graphicFrame>
        <p:nvGraphicFramePr>
          <p:cNvPr id="8" name="Chart 7"/>
          <p:cNvGraphicFramePr/>
          <p:nvPr/>
        </p:nvGraphicFramePr>
        <p:xfrm>
          <a:off x="2377440" y="1476102"/>
          <a:ext cx="7197634" cy="320040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2194560" y="4898570"/>
            <a:ext cx="9522824" cy="1754326"/>
          </a:xfrm>
          <a:prstGeom prst="rect">
            <a:avLst/>
          </a:prstGeom>
          <a:noFill/>
        </p:spPr>
        <p:txBody>
          <a:bodyPr wrap="square" rtlCol="0">
            <a:spAutoFit/>
          </a:bodyPr>
          <a:lstStyle/>
          <a:p>
            <a:pPr>
              <a:buFont typeface="Arial" pitchFamily="34" charset="0"/>
              <a:buChar char="•"/>
            </a:pPr>
            <a:r>
              <a:rPr lang="en-US" dirty="0" smtClean="0"/>
              <a:t> Consumes 1/3</a:t>
            </a:r>
            <a:r>
              <a:rPr lang="en-US" baseline="30000" dirty="0" smtClean="0"/>
              <a:t>rd</a:t>
            </a:r>
            <a:r>
              <a:rPr lang="en-US" dirty="0" smtClean="0"/>
              <a:t>  of Global Moly &amp; produces 1/2 of worlds crude  &amp; stainless steel</a:t>
            </a:r>
          </a:p>
          <a:p>
            <a:pPr>
              <a:buFont typeface="Arial" pitchFamily="34" charset="0"/>
              <a:buChar char="•"/>
            </a:pPr>
            <a:endParaRPr lang="en-US" dirty="0" smtClean="0"/>
          </a:p>
          <a:p>
            <a:pPr>
              <a:buFont typeface="Arial" pitchFamily="34" charset="0"/>
              <a:buChar char="•"/>
            </a:pPr>
            <a:r>
              <a:rPr lang="en-US" dirty="0" smtClean="0"/>
              <a:t> China’s demand grew 9% YoY since 2017</a:t>
            </a:r>
          </a:p>
          <a:p>
            <a:pPr>
              <a:buFont typeface="Arial" pitchFamily="34" charset="0"/>
              <a:buChar char="•"/>
            </a:pPr>
            <a:endParaRPr lang="en-US" dirty="0" smtClean="0"/>
          </a:p>
          <a:p>
            <a:pPr>
              <a:buFont typeface="Arial" pitchFamily="34" charset="0"/>
              <a:buChar char="•"/>
            </a:pPr>
            <a:r>
              <a:rPr lang="en-US" dirty="0" smtClean="0"/>
              <a:t> If China’s intensity of use reaches global avg , additional 100.6mn lbs moly /yr will be required.</a:t>
            </a:r>
          </a:p>
          <a:p>
            <a:pPr>
              <a:buFont typeface="Arial" pitchFamily="34" charset="0"/>
              <a:buChar char="•"/>
            </a:pPr>
            <a:endParaRPr lang="en-US" dirty="0"/>
          </a:p>
        </p:txBody>
      </p:sp>
      <p:sp>
        <p:nvSpPr>
          <p:cNvPr id="11" name="TextBox 10"/>
          <p:cNvSpPr txBox="1"/>
          <p:nvPr/>
        </p:nvSpPr>
        <p:spPr>
          <a:xfrm>
            <a:off x="2886919" y="4519747"/>
            <a:ext cx="6518365" cy="500137"/>
          </a:xfrm>
          <a:prstGeom prst="rect">
            <a:avLst/>
          </a:prstGeom>
          <a:noFill/>
        </p:spPr>
        <p:txBody>
          <a:bodyPr wrap="square" rtlCol="0">
            <a:spAutoFit/>
          </a:bodyPr>
          <a:lstStyle/>
          <a:p>
            <a:r>
              <a:rPr lang="en-US" sz="1050" dirty="0" smtClean="0"/>
              <a:t>Source: CPM Group, Molybdenum News Service; Chart: CPM Group , World Steel &amp; IMOA</a:t>
            </a:r>
          </a:p>
          <a:p>
            <a:endParaRPr lang="en-US" sz="1600" dirty="0"/>
          </a:p>
        </p:txBody>
      </p:sp>
    </p:spTree>
    <p:extLst>
      <p:ext uri="{BB962C8B-B14F-4D97-AF65-F5344CB8AC3E}">
        <p14:creationId xmlns:p14="http://schemas.microsoft.com/office/powerpoint/2010/main" val="2969678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2E5D49-E249-409D-B751-A559433D91A4}"/>
              </a:ext>
            </a:extLst>
          </p:cNvPr>
          <p:cNvSpPr>
            <a:spLocks noGrp="1"/>
          </p:cNvSpPr>
          <p:nvPr>
            <p:ph type="title"/>
          </p:nvPr>
        </p:nvSpPr>
        <p:spPr>
          <a:xfrm>
            <a:off x="2011680" y="356979"/>
            <a:ext cx="8164286" cy="676275"/>
          </a:xfrm>
        </p:spPr>
        <p:txBody>
          <a:bodyPr>
            <a:noAutofit/>
          </a:bodyPr>
          <a:lstStyle/>
          <a:p>
            <a:r>
              <a:rPr lang="en-US" b="1" dirty="0">
                <a:effectLst>
                  <a:outerShdw blurRad="38100" dist="38100" dir="2700000" algn="tl">
                    <a:srgbClr val="000000">
                      <a:alpha val="43137"/>
                    </a:srgbClr>
                  </a:outerShdw>
                </a:effectLst>
              </a:rPr>
              <a:t>FACTS &amp; FIGURES 2005-2010 (INDIA)</a:t>
            </a:r>
          </a:p>
        </p:txBody>
      </p:sp>
      <p:graphicFrame>
        <p:nvGraphicFramePr>
          <p:cNvPr id="22" name="Table 21">
            <a:extLst>
              <a:ext uri="{FF2B5EF4-FFF2-40B4-BE49-F238E27FC236}">
                <a16:creationId xmlns="" xmlns:a16="http://schemas.microsoft.com/office/drawing/2014/main" id="{A876FC5E-DC26-4F0A-90CC-53DB2343C01C}"/>
              </a:ext>
            </a:extLst>
          </p:cNvPr>
          <p:cNvGraphicFramePr>
            <a:graphicFrameLocks noGrp="1"/>
          </p:cNvGraphicFramePr>
          <p:nvPr>
            <p:extLst>
              <p:ext uri="{D42A27DB-BD31-4B8C-83A1-F6EECF244321}">
                <p14:modId xmlns:p14="http://schemas.microsoft.com/office/powerpoint/2010/main" val="1714780981"/>
              </p:ext>
            </p:extLst>
          </p:nvPr>
        </p:nvGraphicFramePr>
        <p:xfrm>
          <a:off x="1862356" y="2171282"/>
          <a:ext cx="8467289" cy="631210"/>
        </p:xfrm>
        <a:graphic>
          <a:graphicData uri="http://schemas.openxmlformats.org/drawingml/2006/table">
            <a:tbl>
              <a:tblPr firstRow="1" firstCol="1" bandRow="1">
                <a:tableStyleId>{3B4B98B0-60AC-42C2-AFA5-B58CD77FA1E5}</a:tableStyleId>
              </a:tblPr>
              <a:tblGrid>
                <a:gridCol w="1687091">
                  <a:extLst>
                    <a:ext uri="{9D8B030D-6E8A-4147-A177-3AD203B41FA5}">
                      <a16:colId xmlns="" xmlns:a16="http://schemas.microsoft.com/office/drawing/2014/main" val="265054663"/>
                    </a:ext>
                  </a:extLst>
                </a:gridCol>
                <a:gridCol w="1135338">
                  <a:extLst>
                    <a:ext uri="{9D8B030D-6E8A-4147-A177-3AD203B41FA5}">
                      <a16:colId xmlns="" xmlns:a16="http://schemas.microsoft.com/office/drawing/2014/main" val="3895325219"/>
                    </a:ext>
                  </a:extLst>
                </a:gridCol>
                <a:gridCol w="1411215">
                  <a:extLst>
                    <a:ext uri="{9D8B030D-6E8A-4147-A177-3AD203B41FA5}">
                      <a16:colId xmlns="" xmlns:a16="http://schemas.microsoft.com/office/drawing/2014/main" val="3004045891"/>
                    </a:ext>
                  </a:extLst>
                </a:gridCol>
                <a:gridCol w="1411215">
                  <a:extLst>
                    <a:ext uri="{9D8B030D-6E8A-4147-A177-3AD203B41FA5}">
                      <a16:colId xmlns="" xmlns:a16="http://schemas.microsoft.com/office/drawing/2014/main" val="4037016488"/>
                    </a:ext>
                  </a:extLst>
                </a:gridCol>
                <a:gridCol w="1411215">
                  <a:extLst>
                    <a:ext uri="{9D8B030D-6E8A-4147-A177-3AD203B41FA5}">
                      <a16:colId xmlns="" xmlns:a16="http://schemas.microsoft.com/office/drawing/2014/main" val="956762388"/>
                    </a:ext>
                  </a:extLst>
                </a:gridCol>
                <a:gridCol w="1411215">
                  <a:extLst>
                    <a:ext uri="{9D8B030D-6E8A-4147-A177-3AD203B41FA5}">
                      <a16:colId xmlns="" xmlns:a16="http://schemas.microsoft.com/office/drawing/2014/main" val="3228625738"/>
                    </a:ext>
                  </a:extLst>
                </a:gridCol>
              </a:tblGrid>
              <a:tr h="315605">
                <a:tc>
                  <a:txBody>
                    <a:bodyPr/>
                    <a:lstStyle/>
                    <a:p>
                      <a:pPr algn="ctr">
                        <a:lnSpc>
                          <a:spcPct val="115000"/>
                        </a:lnSpc>
                        <a:spcAft>
                          <a:spcPts val="0"/>
                        </a:spcAft>
                      </a:pPr>
                      <a:r>
                        <a:rPr lang="en-US" sz="1200" dirty="0">
                          <a:effectLst/>
                        </a:rPr>
                        <a:t>Product</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2006-07</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dirty="0">
                          <a:effectLst/>
                        </a:rPr>
                        <a:t>2007-08</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2008-09</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2009-10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2010-11</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244921578"/>
                  </a:ext>
                </a:extLst>
              </a:tr>
              <a:tr h="315605">
                <a:tc>
                  <a:txBody>
                    <a:bodyPr/>
                    <a:lstStyle/>
                    <a:p>
                      <a:pPr algn="ctr">
                        <a:lnSpc>
                          <a:spcPct val="115000"/>
                        </a:lnSpc>
                        <a:spcAft>
                          <a:spcPts val="0"/>
                        </a:spcAft>
                      </a:pPr>
                      <a:r>
                        <a:rPr lang="en-US" sz="1200">
                          <a:effectLst/>
                        </a:rPr>
                        <a:t>Ferro Molybdenum</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3120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2899</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2112</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2822</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dirty="0">
                          <a:effectLst/>
                        </a:rPr>
                        <a:t>3050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51688286"/>
                  </a:ext>
                </a:extLst>
              </a:tr>
            </a:tbl>
          </a:graphicData>
        </a:graphic>
      </p:graphicFrame>
      <p:sp>
        <p:nvSpPr>
          <p:cNvPr id="23" name="Rectangle 5">
            <a:extLst>
              <a:ext uri="{FF2B5EF4-FFF2-40B4-BE49-F238E27FC236}">
                <a16:creationId xmlns="" xmlns:a16="http://schemas.microsoft.com/office/drawing/2014/main" id="{0CBAF484-AA2A-4FFF-BE7D-D5F268ADBDD7}"/>
              </a:ext>
            </a:extLst>
          </p:cNvPr>
          <p:cNvSpPr>
            <a:spLocks noChangeArrowheads="1"/>
          </p:cNvSpPr>
          <p:nvPr/>
        </p:nvSpPr>
        <p:spPr bwMode="auto">
          <a:xfrm>
            <a:off x="2672225" y="1648062"/>
            <a:ext cx="68475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6600"/>
                </a:solidFill>
                <a:effectLst/>
                <a:latin typeface="Calibri" panose="020F0502020204030204" pitchFamily="34" charset="0"/>
                <a:ea typeface="Calibri" panose="020F0502020204030204" pitchFamily="34" charset="0"/>
                <a:cs typeface="MSTT319c623cc2o188067S00" charset="0"/>
              </a:rPr>
              <a:t>Production of Ferro Molybdenum during 2005-06 to 2010-11(Quantity in MT)</a:t>
            </a:r>
            <a:endParaRPr kumimoji="0" lang="en-US" altLang="en-US" sz="1000" b="0" i="0" u="none" strike="noStrike" cap="none" normalizeH="0" baseline="0" dirty="0">
              <a:ln>
                <a:noFill/>
              </a:ln>
              <a:solidFill>
                <a:srgbClr val="FF6600"/>
              </a:solidFill>
              <a:effectLst/>
            </a:endParaRPr>
          </a:p>
        </p:txBody>
      </p:sp>
      <p:graphicFrame>
        <p:nvGraphicFramePr>
          <p:cNvPr id="24" name="Table 23">
            <a:extLst>
              <a:ext uri="{FF2B5EF4-FFF2-40B4-BE49-F238E27FC236}">
                <a16:creationId xmlns="" xmlns:a16="http://schemas.microsoft.com/office/drawing/2014/main" id="{E78C4BD5-FDE2-45D6-9322-5035DF5477E5}"/>
              </a:ext>
            </a:extLst>
          </p:cNvPr>
          <p:cNvGraphicFramePr>
            <a:graphicFrameLocks noGrp="1"/>
          </p:cNvGraphicFramePr>
          <p:nvPr>
            <p:extLst>
              <p:ext uri="{D42A27DB-BD31-4B8C-83A1-F6EECF244321}">
                <p14:modId xmlns:p14="http://schemas.microsoft.com/office/powerpoint/2010/main" val="3484707225"/>
              </p:ext>
            </p:extLst>
          </p:nvPr>
        </p:nvGraphicFramePr>
        <p:xfrm>
          <a:off x="1862355" y="3739903"/>
          <a:ext cx="8467289" cy="631210"/>
        </p:xfrm>
        <a:graphic>
          <a:graphicData uri="http://schemas.openxmlformats.org/drawingml/2006/table">
            <a:tbl>
              <a:tblPr firstRow="1" firstCol="1" bandRow="1">
                <a:tableStyleId>{3B4B98B0-60AC-42C2-AFA5-B58CD77FA1E5}</a:tableStyleId>
              </a:tblPr>
              <a:tblGrid>
                <a:gridCol w="1687091">
                  <a:extLst>
                    <a:ext uri="{9D8B030D-6E8A-4147-A177-3AD203B41FA5}">
                      <a16:colId xmlns="" xmlns:a16="http://schemas.microsoft.com/office/drawing/2014/main" val="4026235402"/>
                    </a:ext>
                  </a:extLst>
                </a:gridCol>
                <a:gridCol w="1135338">
                  <a:extLst>
                    <a:ext uri="{9D8B030D-6E8A-4147-A177-3AD203B41FA5}">
                      <a16:colId xmlns="" xmlns:a16="http://schemas.microsoft.com/office/drawing/2014/main" val="2842611254"/>
                    </a:ext>
                  </a:extLst>
                </a:gridCol>
                <a:gridCol w="1411215">
                  <a:extLst>
                    <a:ext uri="{9D8B030D-6E8A-4147-A177-3AD203B41FA5}">
                      <a16:colId xmlns="" xmlns:a16="http://schemas.microsoft.com/office/drawing/2014/main" val="3999381644"/>
                    </a:ext>
                  </a:extLst>
                </a:gridCol>
                <a:gridCol w="1411215">
                  <a:extLst>
                    <a:ext uri="{9D8B030D-6E8A-4147-A177-3AD203B41FA5}">
                      <a16:colId xmlns="" xmlns:a16="http://schemas.microsoft.com/office/drawing/2014/main" val="965016718"/>
                    </a:ext>
                  </a:extLst>
                </a:gridCol>
                <a:gridCol w="1411215">
                  <a:extLst>
                    <a:ext uri="{9D8B030D-6E8A-4147-A177-3AD203B41FA5}">
                      <a16:colId xmlns="" xmlns:a16="http://schemas.microsoft.com/office/drawing/2014/main" val="3003684236"/>
                    </a:ext>
                  </a:extLst>
                </a:gridCol>
                <a:gridCol w="1411215">
                  <a:extLst>
                    <a:ext uri="{9D8B030D-6E8A-4147-A177-3AD203B41FA5}">
                      <a16:colId xmlns="" xmlns:a16="http://schemas.microsoft.com/office/drawing/2014/main" val="1231988167"/>
                    </a:ext>
                  </a:extLst>
                </a:gridCol>
              </a:tblGrid>
              <a:tr h="315605">
                <a:tc>
                  <a:txBody>
                    <a:bodyPr/>
                    <a:lstStyle/>
                    <a:p>
                      <a:pPr algn="ctr">
                        <a:lnSpc>
                          <a:spcPct val="115000"/>
                        </a:lnSpc>
                        <a:spcAft>
                          <a:spcPts val="0"/>
                        </a:spcAft>
                      </a:pPr>
                      <a:r>
                        <a:rPr lang="en-US" sz="1200">
                          <a:effectLst/>
                        </a:rPr>
                        <a:t>Product</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2006-07</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2007-08</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2008-09</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2009-10</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2010-11</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664455407"/>
                  </a:ext>
                </a:extLst>
              </a:tr>
              <a:tr h="315605">
                <a:tc>
                  <a:txBody>
                    <a:bodyPr/>
                    <a:lstStyle/>
                    <a:p>
                      <a:pPr algn="ctr">
                        <a:lnSpc>
                          <a:spcPct val="115000"/>
                        </a:lnSpc>
                        <a:spcAft>
                          <a:spcPts val="0"/>
                        </a:spcAft>
                      </a:pPr>
                      <a:r>
                        <a:rPr lang="en-US" sz="1200" dirty="0">
                          <a:effectLst/>
                        </a:rPr>
                        <a:t>Ferro Molybdenum</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262</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481</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840</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1111</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dirty="0">
                          <a:effectLst/>
                        </a:rPr>
                        <a:t>963</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023664216"/>
                  </a:ext>
                </a:extLst>
              </a:tr>
            </a:tbl>
          </a:graphicData>
        </a:graphic>
      </p:graphicFrame>
      <p:sp>
        <p:nvSpPr>
          <p:cNvPr id="25" name="Rectangle 6">
            <a:extLst>
              <a:ext uri="{FF2B5EF4-FFF2-40B4-BE49-F238E27FC236}">
                <a16:creationId xmlns="" xmlns:a16="http://schemas.microsoft.com/office/drawing/2014/main" id="{6C3AAE6F-7EA0-4EE6-8AA1-6A33BEE93F0A}"/>
              </a:ext>
            </a:extLst>
          </p:cNvPr>
          <p:cNvSpPr>
            <a:spLocks noChangeArrowheads="1"/>
          </p:cNvSpPr>
          <p:nvPr/>
        </p:nvSpPr>
        <p:spPr bwMode="auto">
          <a:xfrm>
            <a:off x="2900157" y="3259723"/>
            <a:ext cx="639168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en-US" altLang="en-US" sz="1600" b="1" dirty="0">
                <a:solidFill>
                  <a:srgbClr val="FF6600"/>
                </a:solidFill>
                <a:latin typeface="Calibri" panose="020F0502020204030204" pitchFamily="34" charset="0"/>
              </a:rPr>
              <a:t>Import of Ferro Molybdenum during 2005-06 to 2010-11(Quantity in MT)</a:t>
            </a:r>
          </a:p>
        </p:txBody>
      </p:sp>
      <p:graphicFrame>
        <p:nvGraphicFramePr>
          <p:cNvPr id="26" name="Table 25">
            <a:extLst>
              <a:ext uri="{FF2B5EF4-FFF2-40B4-BE49-F238E27FC236}">
                <a16:creationId xmlns="" xmlns:a16="http://schemas.microsoft.com/office/drawing/2014/main" id="{C22BBC9E-664F-4D66-B905-9A92E66EBD89}"/>
              </a:ext>
            </a:extLst>
          </p:cNvPr>
          <p:cNvGraphicFramePr>
            <a:graphicFrameLocks noGrp="1"/>
          </p:cNvGraphicFramePr>
          <p:nvPr>
            <p:extLst>
              <p:ext uri="{D42A27DB-BD31-4B8C-83A1-F6EECF244321}">
                <p14:modId xmlns:p14="http://schemas.microsoft.com/office/powerpoint/2010/main" val="1421972398"/>
              </p:ext>
            </p:extLst>
          </p:nvPr>
        </p:nvGraphicFramePr>
        <p:xfrm>
          <a:off x="1862354" y="5463988"/>
          <a:ext cx="8467289" cy="631210"/>
        </p:xfrm>
        <a:graphic>
          <a:graphicData uri="http://schemas.openxmlformats.org/drawingml/2006/table">
            <a:tbl>
              <a:tblPr firstRow="1" firstCol="1" bandRow="1">
                <a:tableStyleId>{3B4B98B0-60AC-42C2-AFA5-B58CD77FA1E5}</a:tableStyleId>
              </a:tblPr>
              <a:tblGrid>
                <a:gridCol w="1687091">
                  <a:extLst>
                    <a:ext uri="{9D8B030D-6E8A-4147-A177-3AD203B41FA5}">
                      <a16:colId xmlns="" xmlns:a16="http://schemas.microsoft.com/office/drawing/2014/main" val="3468018615"/>
                    </a:ext>
                  </a:extLst>
                </a:gridCol>
                <a:gridCol w="1135338">
                  <a:extLst>
                    <a:ext uri="{9D8B030D-6E8A-4147-A177-3AD203B41FA5}">
                      <a16:colId xmlns="" xmlns:a16="http://schemas.microsoft.com/office/drawing/2014/main" val="2317520403"/>
                    </a:ext>
                  </a:extLst>
                </a:gridCol>
                <a:gridCol w="1411215">
                  <a:extLst>
                    <a:ext uri="{9D8B030D-6E8A-4147-A177-3AD203B41FA5}">
                      <a16:colId xmlns="" xmlns:a16="http://schemas.microsoft.com/office/drawing/2014/main" val="1190267973"/>
                    </a:ext>
                  </a:extLst>
                </a:gridCol>
                <a:gridCol w="1411215">
                  <a:extLst>
                    <a:ext uri="{9D8B030D-6E8A-4147-A177-3AD203B41FA5}">
                      <a16:colId xmlns="" xmlns:a16="http://schemas.microsoft.com/office/drawing/2014/main" val="620481572"/>
                    </a:ext>
                  </a:extLst>
                </a:gridCol>
                <a:gridCol w="1411215">
                  <a:extLst>
                    <a:ext uri="{9D8B030D-6E8A-4147-A177-3AD203B41FA5}">
                      <a16:colId xmlns="" xmlns:a16="http://schemas.microsoft.com/office/drawing/2014/main" val="1377831494"/>
                    </a:ext>
                  </a:extLst>
                </a:gridCol>
                <a:gridCol w="1411215">
                  <a:extLst>
                    <a:ext uri="{9D8B030D-6E8A-4147-A177-3AD203B41FA5}">
                      <a16:colId xmlns="" xmlns:a16="http://schemas.microsoft.com/office/drawing/2014/main" val="1357364563"/>
                    </a:ext>
                  </a:extLst>
                </a:gridCol>
              </a:tblGrid>
              <a:tr h="315605">
                <a:tc>
                  <a:txBody>
                    <a:bodyPr/>
                    <a:lstStyle/>
                    <a:p>
                      <a:pPr algn="ctr">
                        <a:lnSpc>
                          <a:spcPct val="115000"/>
                        </a:lnSpc>
                        <a:spcAft>
                          <a:spcPts val="0"/>
                        </a:spcAft>
                      </a:pPr>
                      <a:r>
                        <a:rPr lang="en-US" sz="1200">
                          <a:effectLst/>
                        </a:rPr>
                        <a:t>Product</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2006-07</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dirty="0">
                          <a:effectLst/>
                        </a:rPr>
                        <a:t>2007-08</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2008-09</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2009-10</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dirty="0">
                          <a:effectLst/>
                        </a:rPr>
                        <a:t>2010-11</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130105837"/>
                  </a:ext>
                </a:extLst>
              </a:tr>
              <a:tr h="315605">
                <a:tc>
                  <a:txBody>
                    <a:bodyPr/>
                    <a:lstStyle/>
                    <a:p>
                      <a:pPr algn="ctr">
                        <a:lnSpc>
                          <a:spcPct val="115000"/>
                        </a:lnSpc>
                        <a:spcAft>
                          <a:spcPts val="0"/>
                        </a:spcAft>
                      </a:pPr>
                      <a:r>
                        <a:rPr lang="en-US" sz="1200">
                          <a:effectLst/>
                        </a:rPr>
                        <a:t>Ferro Molybdenum</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466</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820</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888</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a:effectLst/>
                        </a:rPr>
                        <a:t>1766</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200" dirty="0">
                          <a:effectLst/>
                        </a:rPr>
                        <a:t>2719</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427112415"/>
                  </a:ext>
                </a:extLst>
              </a:tr>
            </a:tbl>
          </a:graphicData>
        </a:graphic>
      </p:graphicFrame>
      <p:sp>
        <p:nvSpPr>
          <p:cNvPr id="27" name="Rectangle 7">
            <a:extLst>
              <a:ext uri="{FF2B5EF4-FFF2-40B4-BE49-F238E27FC236}">
                <a16:creationId xmlns="" xmlns:a16="http://schemas.microsoft.com/office/drawing/2014/main" id="{F5035588-75FD-453C-9A70-C2F9559FD641}"/>
              </a:ext>
            </a:extLst>
          </p:cNvPr>
          <p:cNvSpPr>
            <a:spLocks noChangeArrowheads="1"/>
          </p:cNvSpPr>
          <p:nvPr/>
        </p:nvSpPr>
        <p:spPr bwMode="auto">
          <a:xfrm>
            <a:off x="3055938" y="4917550"/>
            <a:ext cx="63644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724275" algn="l"/>
              </a:tabLst>
              <a:defRPr>
                <a:solidFill>
                  <a:schemeClr val="tx1"/>
                </a:solidFill>
                <a:latin typeface="Arial" panose="020B0604020202020204" pitchFamily="34" charset="0"/>
              </a:defRPr>
            </a:lvl1pPr>
            <a:lvl2pPr eaLnBrk="0" fontAlgn="base" hangingPunct="0">
              <a:spcBef>
                <a:spcPct val="0"/>
              </a:spcBef>
              <a:spcAft>
                <a:spcPct val="0"/>
              </a:spcAft>
              <a:tabLst>
                <a:tab pos="3724275" algn="l"/>
              </a:tabLst>
              <a:defRPr>
                <a:solidFill>
                  <a:schemeClr val="tx1"/>
                </a:solidFill>
                <a:latin typeface="Arial" panose="020B0604020202020204" pitchFamily="34" charset="0"/>
              </a:defRPr>
            </a:lvl2pPr>
            <a:lvl3pPr eaLnBrk="0" fontAlgn="base" hangingPunct="0">
              <a:spcBef>
                <a:spcPct val="0"/>
              </a:spcBef>
              <a:spcAft>
                <a:spcPct val="0"/>
              </a:spcAft>
              <a:tabLst>
                <a:tab pos="3724275" algn="l"/>
              </a:tabLst>
              <a:defRPr>
                <a:solidFill>
                  <a:schemeClr val="tx1"/>
                </a:solidFill>
                <a:latin typeface="Arial" panose="020B0604020202020204" pitchFamily="34" charset="0"/>
              </a:defRPr>
            </a:lvl3pPr>
            <a:lvl4pPr eaLnBrk="0" fontAlgn="base" hangingPunct="0">
              <a:spcBef>
                <a:spcPct val="0"/>
              </a:spcBef>
              <a:spcAft>
                <a:spcPct val="0"/>
              </a:spcAft>
              <a:tabLst>
                <a:tab pos="3724275" algn="l"/>
              </a:tabLst>
              <a:defRPr>
                <a:solidFill>
                  <a:schemeClr val="tx1"/>
                </a:solidFill>
                <a:latin typeface="Arial" panose="020B0604020202020204" pitchFamily="34" charset="0"/>
              </a:defRPr>
            </a:lvl4pPr>
            <a:lvl5pPr eaLnBrk="0" fontAlgn="base" hangingPunct="0">
              <a:spcBef>
                <a:spcPct val="0"/>
              </a:spcBef>
              <a:spcAft>
                <a:spcPct val="0"/>
              </a:spcAft>
              <a:tabLst>
                <a:tab pos="3724275" algn="l"/>
              </a:tabLst>
              <a:defRPr>
                <a:solidFill>
                  <a:schemeClr val="tx1"/>
                </a:solidFill>
                <a:latin typeface="Arial" panose="020B0604020202020204" pitchFamily="34" charset="0"/>
              </a:defRPr>
            </a:lvl5pPr>
            <a:lvl6pPr eaLnBrk="0" fontAlgn="base" hangingPunct="0">
              <a:spcBef>
                <a:spcPct val="0"/>
              </a:spcBef>
              <a:spcAft>
                <a:spcPct val="0"/>
              </a:spcAft>
              <a:tabLst>
                <a:tab pos="3724275" algn="l"/>
              </a:tabLst>
              <a:defRPr>
                <a:solidFill>
                  <a:schemeClr val="tx1"/>
                </a:solidFill>
                <a:latin typeface="Arial" panose="020B0604020202020204" pitchFamily="34" charset="0"/>
              </a:defRPr>
            </a:lvl6pPr>
            <a:lvl7pPr eaLnBrk="0" fontAlgn="base" hangingPunct="0">
              <a:spcBef>
                <a:spcPct val="0"/>
              </a:spcBef>
              <a:spcAft>
                <a:spcPct val="0"/>
              </a:spcAft>
              <a:tabLst>
                <a:tab pos="3724275" algn="l"/>
              </a:tabLst>
              <a:defRPr>
                <a:solidFill>
                  <a:schemeClr val="tx1"/>
                </a:solidFill>
                <a:latin typeface="Arial" panose="020B0604020202020204" pitchFamily="34" charset="0"/>
              </a:defRPr>
            </a:lvl7pPr>
            <a:lvl8pPr eaLnBrk="0" fontAlgn="base" hangingPunct="0">
              <a:spcBef>
                <a:spcPct val="0"/>
              </a:spcBef>
              <a:spcAft>
                <a:spcPct val="0"/>
              </a:spcAft>
              <a:tabLst>
                <a:tab pos="3724275" algn="l"/>
              </a:tabLst>
              <a:defRPr>
                <a:solidFill>
                  <a:schemeClr val="tx1"/>
                </a:solidFill>
                <a:latin typeface="Arial" panose="020B0604020202020204" pitchFamily="34" charset="0"/>
              </a:defRPr>
            </a:lvl8pPr>
            <a:lvl9pPr eaLnBrk="0" fontAlgn="base" hangingPunct="0">
              <a:spcBef>
                <a:spcPct val="0"/>
              </a:spcBef>
              <a:spcAft>
                <a:spcPct val="0"/>
              </a:spcAft>
              <a:tabLst>
                <a:tab pos="3724275" algn="l"/>
              </a:tabLst>
              <a:defRPr>
                <a:solidFill>
                  <a:schemeClr val="tx1"/>
                </a:solidFill>
                <a:latin typeface="Arial" panose="020B0604020202020204" pitchFamily="34" charset="0"/>
              </a:defRPr>
            </a:lvl9pPr>
          </a:lstStyle>
          <a:p>
            <a:pPr defTabSz="914400"/>
            <a:r>
              <a:rPr lang="en-US" altLang="en-US" sz="1600" b="1" dirty="0">
                <a:solidFill>
                  <a:srgbClr val="FF6600"/>
                </a:solidFill>
                <a:latin typeface="Calibri" panose="020F0502020204030204" pitchFamily="34" charset="0"/>
              </a:rPr>
              <a:t>Export of Ferro Molybdenum during 2005-06 to 2010-11(Quantity in MT)</a:t>
            </a:r>
          </a:p>
          <a:p>
            <a:pPr defTabSz="914400"/>
            <a:endParaRPr lang="en-US" altLang="en-US" sz="1600" b="1" dirty="0">
              <a:solidFill>
                <a:srgbClr val="FF6600"/>
              </a:solidFill>
              <a:latin typeface="Calibri" panose="020F0502020204030204" pitchFamily="34" charset="0"/>
            </a:endParaRPr>
          </a:p>
        </p:txBody>
      </p:sp>
    </p:spTree>
    <p:extLst>
      <p:ext uri="{BB962C8B-B14F-4D97-AF65-F5344CB8AC3E}">
        <p14:creationId xmlns:p14="http://schemas.microsoft.com/office/powerpoint/2010/main" val="2113840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A9B241-31D9-4F22-9E13-5C9A497CEC97}">
  <ds:schemaRefs>
    <ds:schemaRef ds:uri="http://purl.org/dc/terms/"/>
    <ds:schemaRef ds:uri="http://purl.org/dc/elements/1.1/"/>
    <ds:schemaRef ds:uri="http://schemas.microsoft.com/office/2006/metadata/properties"/>
    <ds:schemaRef ds:uri="http://purl.org/dc/dcmitype/"/>
    <ds:schemaRef ds:uri="fb0879af-3eba-417a-a55a-ffe6dcd6ca77"/>
    <ds:schemaRef ds:uri="http://schemas.microsoft.com/office/infopath/2007/PartnerControls"/>
    <ds:schemaRef ds:uri="http://schemas.microsoft.com/office/2006/documentManagement/types"/>
    <ds:schemaRef ds:uri="http://www.w3.org/XML/1998/namespace"/>
    <ds:schemaRef ds:uri="http://schemas.microsoft.com/sharepoint/v3"/>
    <ds:schemaRef ds:uri="http://schemas.openxmlformats.org/package/2006/metadata/core-properties"/>
    <ds:schemaRef ds:uri="6dc4bcd6-49db-4c07-9060-8acfc67cef9f"/>
  </ds:schemaRefs>
</ds:datastoreItem>
</file>

<file path=customXml/itemProps2.xml><?xml version="1.0" encoding="utf-8"?>
<ds:datastoreItem xmlns:ds="http://schemas.openxmlformats.org/officeDocument/2006/customXml" ds:itemID="{90D2B078-6326-49C5-8C2C-1FCD586F5EA0}">
  <ds:schemaRefs>
    <ds:schemaRef ds:uri="http://schemas.microsoft.com/sharepoint/v3/contenttype/forms"/>
  </ds:schemaRefs>
</ds:datastoreItem>
</file>

<file path=customXml/itemProps3.xml><?xml version="1.0" encoding="utf-8"?>
<ds:datastoreItem xmlns:ds="http://schemas.openxmlformats.org/officeDocument/2006/customXml" ds:itemID="{54C0B27F-1639-4480-B7FD-BB125D9CD9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1975</Words>
  <Application>Microsoft Office PowerPoint</Application>
  <PresentationFormat>Custom</PresentationFormat>
  <Paragraphs>404</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WELCOME TO</vt:lpstr>
      <vt:lpstr>NOBLE FERRO ALLOYS</vt:lpstr>
      <vt:lpstr>PowerPoint Presentation</vt:lpstr>
      <vt:lpstr>FERRO MOLYBDENUM</vt:lpstr>
      <vt:lpstr>ABOUT FERRO MOLYBDENUM</vt:lpstr>
      <vt:lpstr>DEMAND &amp; USES OF FERRO MOLYBDENUM </vt:lpstr>
      <vt:lpstr>DEMAND PROJECTIONS</vt:lpstr>
      <vt:lpstr>HIGH QUALITY STEEL DEMAND IN CHINA </vt:lpstr>
      <vt:lpstr>FACTS &amp; FIGURES 2005-2010 (INDIA)</vt:lpstr>
      <vt:lpstr>DOWNFALL OF MOLY DEMAND IN INDIA DUE TO GLOBAL CRISIS</vt:lpstr>
      <vt:lpstr>PRESENT SCENARIO OF FERRO MOLYBDENUM IN INDIA</vt:lpstr>
      <vt:lpstr>MOLYBDENUM FUTURE PRICE PROJECTIONS</vt:lpstr>
      <vt:lpstr>CHALLENGES FOR MOLYBDENUM IN INDIA</vt:lpstr>
      <vt:lpstr>FUTURE OUTLOOK</vt:lpstr>
      <vt:lpstr>REFERENCE LIST</vt:lpstr>
      <vt:lpstr>PowerPoint Presentation</vt:lpstr>
      <vt:lpstr>FERRO VANADIUM</vt:lpstr>
      <vt:lpstr>ABOUT FERRO VANADIUM</vt:lpstr>
      <vt:lpstr>STEEL PRODUCTION AND VANADIUM CONSUMPTION</vt:lpstr>
      <vt:lpstr>VANADIUM CONSUMPTION HISTORY</vt:lpstr>
      <vt:lpstr>PAST TO PRESENT PERFORMANCE</vt:lpstr>
      <vt:lpstr>PRODUCTION, EXPORT AND CONSUMPTION OF INDIA</vt:lpstr>
      <vt:lpstr>PRICE OF V2O5 AND FEV 80% SINCE 2015 </vt:lpstr>
      <vt:lpstr>FUTURE CONSUMPTION, DEMAND AND PRODUCTION PROJECTIONS</vt:lpstr>
      <vt:lpstr>DEMAND PROJECTIONS OF ENERGY STORAGE APPLICATION</vt:lpstr>
      <vt:lpstr>VANADIUM  TERMED AS A GREEN METAL</vt:lpstr>
      <vt:lpstr> FUTURE OUTLOOK</vt:lpstr>
      <vt:lpstr>REFERENCE LIST</vt:lpstr>
      <vt:lpstr>PowerPoint Presentation</vt:lpstr>
      <vt:lpstr>FERRO NIOBIUM</vt:lpstr>
      <vt:lpstr>ABOUT FERRO NIOBIUM</vt:lpstr>
      <vt:lpstr>FERRO NIOBIUM CONSUMPTION</vt:lpstr>
      <vt:lpstr>FERRO NIOBIUM PRICING </vt:lpstr>
      <vt:lpstr>DEMAND FORECAST</vt:lpstr>
      <vt:lpstr>FUTURE OUTLOOK</vt:lpstr>
      <vt:lpstr>REFERENCE LIST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2018-08-30T16:23:28Z</dcterms:created>
  <dcterms:modified xsi:type="dcterms:W3CDTF">2018-09-10T19:19:50Z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