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353" r:id="rId2"/>
    <p:sldId id="337" r:id="rId3"/>
    <p:sldId id="338" r:id="rId4"/>
    <p:sldId id="350" r:id="rId5"/>
    <p:sldId id="351" r:id="rId6"/>
    <p:sldId id="339" r:id="rId7"/>
    <p:sldId id="341" r:id="rId8"/>
    <p:sldId id="348" r:id="rId9"/>
    <p:sldId id="352" r:id="rId10"/>
    <p:sldId id="349" r:id="rId11"/>
    <p:sldId id="346" r:id="rId12"/>
    <p:sldId id="345" r:id="rId13"/>
    <p:sldId id="343" r:id="rId14"/>
    <p:sldId id="344" r:id="rId1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F1C422-9518-446C-B8A3-D26CED3A0AC0}">
          <p14:sldIdLst>
            <p14:sldId id="353"/>
            <p14:sldId id="337"/>
            <p14:sldId id="338"/>
            <p14:sldId id="350"/>
            <p14:sldId id="351"/>
            <p14:sldId id="339"/>
            <p14:sldId id="341"/>
            <p14:sldId id="348"/>
            <p14:sldId id="352"/>
            <p14:sldId id="349"/>
            <p14:sldId id="346"/>
            <p14:sldId id="345"/>
            <p14:sldId id="343"/>
            <p14:sldId id="34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33CCFF"/>
    <a:srgbClr val="FFFF99"/>
    <a:srgbClr val="1E14A0"/>
    <a:srgbClr val="0066FF"/>
    <a:srgbClr val="E5DCC1"/>
    <a:srgbClr val="FFCC66"/>
    <a:srgbClr val="0099FF"/>
    <a:srgbClr val="33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07" autoAdjust="0"/>
  </p:normalViewPr>
  <p:slideViewPr>
    <p:cSldViewPr>
      <p:cViewPr>
        <p:scale>
          <a:sx n="100" d="100"/>
          <a:sy n="100" d="100"/>
        </p:scale>
        <p:origin x="-432" y="6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B3F6020-C619-4A70-92C0-5E5213B22A0D}" type="datetimeFigureOut">
              <a:rPr lang="fa-IR" smtClean="0"/>
              <a:pPr/>
              <a:t>08/04/1440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B955145-1545-40F4-8263-1EDF7B31A487}" type="slidenum">
              <a:rPr lang="fa-IR" smtClean="0"/>
              <a:pPr/>
              <a:t>‹#›</a:t>
            </a:fld>
            <a:endParaRPr lang="fa-IR"/>
          </a:p>
        </p:txBody>
      </p:sp>
    </p:spTree>
    <p:extLst>
      <p:ext uri="{BB962C8B-B14F-4D97-AF65-F5344CB8AC3E}">
        <p14:creationId xmlns:p14="http://schemas.microsoft.com/office/powerpoint/2010/main" val="21073204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0BA10BD-9961-437B-A5FE-C2A18906127B}" type="datetimeFigureOut">
              <a:rPr lang="fa-IR" smtClean="0"/>
              <a:pPr/>
              <a:t>08/04/1440</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8479BB0F-2BAF-4B0B-A396-F04506BCA9B9}"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BA10BD-9961-437B-A5FE-C2A18906127B}" type="datetimeFigureOut">
              <a:rPr lang="fa-IR" smtClean="0"/>
              <a:pPr/>
              <a:t>08/04/1440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79BB0F-2BAF-4B0B-A396-F04506BCA9B9}"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BA10BD-9961-437B-A5FE-C2A18906127B}" type="datetimeFigureOut">
              <a:rPr lang="fa-IR" smtClean="0"/>
              <a:pPr/>
              <a:t>08/04/1440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79BB0F-2BAF-4B0B-A396-F04506BCA9B9}"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BA10BD-9961-437B-A5FE-C2A18906127B}" type="datetimeFigureOut">
              <a:rPr lang="fa-IR" smtClean="0"/>
              <a:pPr/>
              <a:t>08/04/1440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79BB0F-2BAF-4B0B-A396-F04506BCA9B9}"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BA10BD-9961-437B-A5FE-C2A18906127B}" type="datetimeFigureOut">
              <a:rPr lang="fa-IR" smtClean="0"/>
              <a:pPr/>
              <a:t>08/04/1440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479BB0F-2BAF-4B0B-A396-F04506BCA9B9}"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BA10BD-9961-437B-A5FE-C2A18906127B}" type="datetimeFigureOut">
              <a:rPr lang="fa-IR" smtClean="0"/>
              <a:pPr/>
              <a:t>08/04/1440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479BB0F-2BAF-4B0B-A396-F04506BCA9B9}"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0BA10BD-9961-437B-A5FE-C2A18906127B}" type="datetimeFigureOut">
              <a:rPr lang="fa-IR" smtClean="0"/>
              <a:pPr/>
              <a:t>08/04/1440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479BB0F-2BAF-4B0B-A396-F04506BCA9B9}"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BA10BD-9961-437B-A5FE-C2A18906127B}" type="datetimeFigureOut">
              <a:rPr lang="fa-IR" smtClean="0"/>
              <a:pPr/>
              <a:t>08/04/1440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479BB0F-2BAF-4B0B-A396-F04506BCA9B9}"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A10BD-9961-437B-A5FE-C2A18906127B}" type="datetimeFigureOut">
              <a:rPr lang="fa-IR" smtClean="0"/>
              <a:pPr/>
              <a:t>08/04/1440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479BB0F-2BAF-4B0B-A396-F04506BCA9B9}" type="slidenum">
              <a:rPr lang="fa-IR" smtClean="0"/>
              <a:pPr/>
              <a:t>‹#›</a:t>
            </a:fld>
            <a:endParaRPr lang="fa-IR"/>
          </a:p>
        </p:txBody>
      </p:sp>
      <p:sp>
        <p:nvSpPr>
          <p:cNvPr id="7" name="Rectangle 2"/>
          <p:cNvSpPr txBox="1">
            <a:spLocks noChangeArrowheads="1"/>
          </p:cNvSpPr>
          <p:nvPr userDrawn="1"/>
        </p:nvSpPr>
        <p:spPr>
          <a:xfrm>
            <a:off x="977280" y="195942"/>
            <a:ext cx="2514600" cy="1023258"/>
          </a:xfrm>
          <a:prstGeom prst="rect">
            <a:avLst/>
          </a:prstGeom>
        </p:spPr>
        <p:txBody>
          <a:bodyPr/>
          <a:lstStyle/>
          <a:p>
            <a:pPr rtl="1">
              <a:defRPr/>
            </a:pPr>
            <a:endParaRPr lang="en-US" sz="2800" kern="0" dirty="0">
              <a:ln>
                <a:solidFill>
                  <a:srgbClr val="DFAC45"/>
                </a:solidFill>
              </a:ln>
              <a:latin typeface="+mj-lt"/>
              <a:ea typeface="+mj-ea"/>
              <a:cs typeface="IranNastaliq" pitchFamily="18" charset="0"/>
            </a:endParaRPr>
          </a:p>
        </p:txBody>
      </p:sp>
      <p:sp>
        <p:nvSpPr>
          <p:cNvPr id="8" name="Rectangle 7"/>
          <p:cNvSpPr/>
          <p:nvPr userDrawn="1"/>
        </p:nvSpPr>
        <p:spPr>
          <a:xfrm>
            <a:off x="0" y="990600"/>
            <a:ext cx="9144000" cy="76200"/>
          </a:xfrm>
          <a:prstGeom prst="rect">
            <a:avLst/>
          </a:prstGeom>
          <a:solidFill>
            <a:schemeClr val="accent3">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rgbClr val="FFFFFF"/>
              </a:solidFill>
            </a:endParaRPr>
          </a:p>
        </p:txBody>
      </p:sp>
      <p:sp>
        <p:nvSpPr>
          <p:cNvPr id="9" name="Rectangle 2"/>
          <p:cNvSpPr txBox="1">
            <a:spLocks noChangeArrowheads="1"/>
          </p:cNvSpPr>
          <p:nvPr userDrawn="1"/>
        </p:nvSpPr>
        <p:spPr>
          <a:xfrm>
            <a:off x="5953148" y="203516"/>
            <a:ext cx="1905000" cy="664028"/>
          </a:xfrm>
          <a:prstGeom prst="rect">
            <a:avLst/>
          </a:prstGeom>
        </p:spPr>
        <p:txBody>
          <a:bodyPr/>
          <a:lstStyle/>
          <a:p>
            <a:pPr algn="r" rtl="1">
              <a:defRPr/>
            </a:pPr>
            <a:endParaRPr lang="en-US" sz="2800" kern="0" dirty="0">
              <a:ln>
                <a:solidFill>
                  <a:srgbClr val="DFAC45"/>
                </a:solidFill>
              </a:ln>
              <a:latin typeface="+mj-lt"/>
              <a:ea typeface="+mj-ea"/>
              <a:cs typeface="IranNastaliq" pitchFamily="18" charset="0"/>
            </a:endParaRPr>
          </a:p>
        </p:txBody>
      </p:sp>
      <p:pic>
        <p:nvPicPr>
          <p:cNvPr id="10"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900" y="44624"/>
            <a:ext cx="84665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2895600" y="317158"/>
            <a:ext cx="3506088" cy="369332"/>
          </a:xfrm>
          <a:prstGeom prst="rect">
            <a:avLst/>
          </a:prstGeom>
        </p:spPr>
        <p:txBody>
          <a:bodyPr wrap="none">
            <a:spAutoFit/>
          </a:bodyPr>
          <a:lstStyle/>
          <a:p>
            <a:pPr marL="342900" indent="-342900" algn="ctr" rtl="1" eaLnBrk="0" hangingPunct="0">
              <a:spcBef>
                <a:spcPct val="20000"/>
              </a:spcBef>
              <a:defRPr/>
            </a:pPr>
            <a:r>
              <a:rPr lang="en-US" b="1" kern="0" dirty="0" smtClean="0">
                <a:solidFill>
                  <a:schemeClr val="accent1">
                    <a:lumMod val="50000"/>
                  </a:schemeClr>
                </a:solidFill>
                <a:effectLst>
                  <a:outerShdw blurRad="38100" dist="38100" dir="2700000" algn="tl">
                    <a:srgbClr val="000000">
                      <a:alpha val="43137"/>
                    </a:srgbClr>
                  </a:outerShdw>
                </a:effectLst>
                <a:cs typeface="B Mitra" pitchFamily="2" charset="-78"/>
              </a:rPr>
              <a:t> HSEC</a:t>
            </a:r>
            <a:r>
              <a:rPr lang="fa-IR" b="1" kern="0" dirty="0" smtClean="0">
                <a:solidFill>
                  <a:schemeClr val="accent1">
                    <a:lumMod val="50000"/>
                  </a:schemeClr>
                </a:solidFill>
                <a:effectLst>
                  <a:outerShdw blurRad="38100" dist="38100" dir="2700000" algn="tl">
                    <a:srgbClr val="000000">
                      <a:alpha val="43137"/>
                    </a:srgbClr>
                  </a:outerShdw>
                </a:effectLst>
                <a:cs typeface="B Mitra" pitchFamily="2" charset="-78"/>
              </a:rPr>
              <a:t>احترام به زندگی ، تعهد به آیندگان</a:t>
            </a:r>
            <a:endParaRPr lang="fa-IR" b="1" dirty="0">
              <a:solidFill>
                <a:schemeClr val="accent1">
                  <a:lumMod val="50000"/>
                </a:schemeClr>
              </a:solidFill>
              <a:effectLst>
                <a:outerShdw blurRad="38100" dist="38100" dir="2700000" algn="tl">
                  <a:srgbClr val="000000">
                    <a:alpha val="43137"/>
                  </a:srgbClr>
                </a:outerShdw>
              </a:effectLst>
              <a:ea typeface="Majalla UI"/>
              <a:cs typeface="B Mitra" pitchFamily="2" charset="-7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BA10BD-9961-437B-A5FE-C2A18906127B}" type="datetimeFigureOut">
              <a:rPr lang="fa-IR" smtClean="0"/>
              <a:pPr/>
              <a:t>08/04/1440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479BB0F-2BAF-4B0B-A396-F04506BCA9B9}"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BA10BD-9961-437B-A5FE-C2A18906127B}" type="datetimeFigureOut">
              <a:rPr lang="fa-IR" smtClean="0"/>
              <a:pPr/>
              <a:t>08/04/1440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8479BB0F-2BAF-4B0B-A396-F04506BCA9B9}"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BA10BD-9961-437B-A5FE-C2A18906127B}" type="datetimeFigureOut">
              <a:rPr lang="fa-IR" smtClean="0"/>
              <a:pPr/>
              <a:t>08/04/1440</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479BB0F-2BAF-4B0B-A396-F04506BCA9B9}"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file:///C:\Users\nikvarz\Desktop\enviro%20fair\ppt\CDQ%20Process_Animation.pptx#-1,1,PowerPoint Presentation"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file:///C:\Users\nikvarz\Desktop\enviro%20fair\ppt\PFD.pptx#-1,1,PowerPoint Presentation"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724400"/>
            <a:ext cx="8229600" cy="1143000"/>
          </a:xfrm>
        </p:spPr>
        <p:txBody>
          <a:bodyPr>
            <a:noAutofit/>
          </a:bodyPr>
          <a:lstStyle/>
          <a:p>
            <a:pPr algn="ctr" rtl="0"/>
            <a:r>
              <a:rPr lang="en-US" sz="6600" dirty="0" smtClean="0">
                <a:solidFill>
                  <a:schemeClr val="accent1"/>
                </a:solidFill>
                <a:latin typeface="Times New Roman" pitchFamily="18" charset="0"/>
                <a:cs typeface="Times New Roman" pitchFamily="18" charset="0"/>
              </a:rPr>
              <a:t>H</a:t>
            </a:r>
            <a:r>
              <a:rPr lang="en-US" sz="6600" dirty="0" smtClean="0">
                <a:solidFill>
                  <a:srgbClr val="FF0000"/>
                </a:solidFill>
                <a:latin typeface="Times New Roman" pitchFamily="18" charset="0"/>
                <a:cs typeface="Times New Roman" pitchFamily="18" charset="0"/>
              </a:rPr>
              <a:t>S</a:t>
            </a:r>
            <a:r>
              <a:rPr lang="en-US" sz="6600" dirty="0" smtClean="0">
                <a:solidFill>
                  <a:srgbClr val="00B050"/>
                </a:solidFill>
                <a:latin typeface="Times New Roman" pitchFamily="18" charset="0"/>
                <a:cs typeface="Times New Roman" pitchFamily="18" charset="0"/>
              </a:rPr>
              <a:t>E</a:t>
            </a:r>
            <a:r>
              <a:rPr lang="en-US" sz="6600" dirty="0" smtClean="0">
                <a:solidFill>
                  <a:srgbClr val="FFC000"/>
                </a:solidFill>
                <a:latin typeface="Times New Roman" pitchFamily="18" charset="0"/>
                <a:cs typeface="Times New Roman" pitchFamily="18" charset="0"/>
              </a:rPr>
              <a:t>C</a:t>
            </a:r>
            <a:br>
              <a:rPr lang="en-US" sz="6600" dirty="0" smtClean="0">
                <a:solidFill>
                  <a:srgbClr val="FFC000"/>
                </a:solidFill>
                <a:latin typeface="Times New Roman" pitchFamily="18" charset="0"/>
                <a:cs typeface="Times New Roman" pitchFamily="18" charset="0"/>
              </a:rPr>
            </a:br>
            <a:r>
              <a:rPr lang="fa-IR" sz="4000" dirty="0" smtClean="0">
                <a:latin typeface="Times New Roman" pitchFamily="18" charset="0"/>
                <a:cs typeface="Times New Roman" pitchFamily="18" charset="0"/>
              </a:rPr>
              <a:t/>
            </a:r>
            <a:br>
              <a:rPr lang="fa-IR" sz="4000" dirty="0" smtClean="0">
                <a:latin typeface="Times New Roman" pitchFamily="18" charset="0"/>
                <a:cs typeface="Times New Roman" pitchFamily="18" charset="0"/>
              </a:rPr>
            </a:br>
            <a:r>
              <a:rPr lang="fa-IR" sz="4000" dirty="0" smtClean="0">
                <a:latin typeface="Times New Roman" pitchFamily="18" charset="0"/>
                <a:cs typeface="Times New Roman" pitchFamily="18" charset="0"/>
              </a:rPr>
              <a:t> </a:t>
            </a:r>
            <a:r>
              <a:rPr lang="fa-IR" sz="4000" dirty="0" smtClean="0">
                <a:solidFill>
                  <a:schemeClr val="tx1"/>
                </a:solidFill>
                <a:latin typeface="Times New Roman" pitchFamily="18" charset="0"/>
                <a:cs typeface="B Titr" pitchFamily="2" charset="-78"/>
              </a:rPr>
              <a:t>احترام به </a:t>
            </a:r>
            <a:r>
              <a:rPr lang="fa-IR" sz="4000" dirty="0" smtClean="0">
                <a:solidFill>
                  <a:schemeClr val="accent4">
                    <a:lumMod val="75000"/>
                  </a:schemeClr>
                </a:solidFill>
                <a:latin typeface="Times New Roman" pitchFamily="18" charset="0"/>
                <a:cs typeface="B Titr" pitchFamily="2" charset="-78"/>
              </a:rPr>
              <a:t>زندگی</a:t>
            </a:r>
            <a:r>
              <a:rPr lang="fa-IR" sz="4000" dirty="0" smtClean="0">
                <a:latin typeface="Times New Roman" pitchFamily="18" charset="0"/>
                <a:cs typeface="B Titr" pitchFamily="2" charset="-78"/>
              </a:rPr>
              <a:t/>
            </a:r>
            <a:br>
              <a:rPr lang="fa-IR" sz="4000" dirty="0" smtClean="0">
                <a:latin typeface="Times New Roman" pitchFamily="18" charset="0"/>
                <a:cs typeface="B Titr" pitchFamily="2" charset="-78"/>
              </a:rPr>
            </a:br>
            <a:r>
              <a:rPr lang="fa-IR" sz="4000" dirty="0" smtClean="0">
                <a:latin typeface="Times New Roman" pitchFamily="18" charset="0"/>
                <a:cs typeface="B Titr" pitchFamily="2" charset="-78"/>
              </a:rPr>
              <a:t>                                </a:t>
            </a:r>
            <a:br>
              <a:rPr lang="fa-IR" sz="4000" dirty="0" smtClean="0">
                <a:latin typeface="Times New Roman" pitchFamily="18" charset="0"/>
                <a:cs typeface="B Titr" pitchFamily="2" charset="-78"/>
              </a:rPr>
            </a:br>
            <a:r>
              <a:rPr lang="fa-IR" sz="4000" dirty="0">
                <a:latin typeface="Times New Roman" pitchFamily="18" charset="0"/>
                <a:cs typeface="B Titr" pitchFamily="2" charset="-78"/>
              </a:rPr>
              <a:t> </a:t>
            </a:r>
            <a:r>
              <a:rPr lang="fa-IR" sz="4000" dirty="0" smtClean="0">
                <a:latin typeface="Times New Roman" pitchFamily="18" charset="0"/>
                <a:cs typeface="B Titr" pitchFamily="2" charset="-78"/>
              </a:rPr>
              <a:t>                                    </a:t>
            </a:r>
            <a:r>
              <a:rPr lang="fa-IR" sz="4000" dirty="0" smtClean="0">
                <a:solidFill>
                  <a:schemeClr val="tx1"/>
                </a:solidFill>
                <a:latin typeface="Times New Roman" pitchFamily="18" charset="0"/>
                <a:cs typeface="B Titr" pitchFamily="2" charset="-78"/>
              </a:rPr>
              <a:t>تعهد به </a:t>
            </a:r>
            <a:r>
              <a:rPr lang="fa-IR" sz="4000" dirty="0" smtClean="0">
                <a:solidFill>
                  <a:schemeClr val="accent4">
                    <a:lumMod val="75000"/>
                  </a:schemeClr>
                </a:solidFill>
                <a:latin typeface="Times New Roman" pitchFamily="18" charset="0"/>
                <a:cs typeface="B Titr" pitchFamily="2" charset="-78"/>
              </a:rPr>
              <a:t>آیندگان</a:t>
            </a:r>
            <a:r>
              <a:rPr lang="fa-IR" sz="4000" dirty="0" smtClean="0">
                <a:latin typeface="Times New Roman" pitchFamily="18" charset="0"/>
                <a:cs typeface="B Titr" pitchFamily="2" charset="-78"/>
              </a:rPr>
              <a:t>  </a:t>
            </a:r>
            <a:endParaRPr lang="fa-IR" sz="4000" dirty="0">
              <a:latin typeface="Times New Roman" pitchFamily="18" charset="0"/>
              <a:cs typeface="B Titr" pitchFamily="2" charset="-78"/>
            </a:endParaRPr>
          </a:p>
        </p:txBody>
      </p:sp>
      <p:pic>
        <p:nvPicPr>
          <p:cNvPr id="5"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00200"/>
            <a:ext cx="84665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G:\photo_2016_08_13_16_58_58.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1466" t="9119" r="37069" b="23405"/>
          <a:stretch/>
        </p:blipFill>
        <p:spPr bwMode="auto">
          <a:xfrm>
            <a:off x="7477124" y="1714499"/>
            <a:ext cx="828676" cy="8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605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0"/>
            <a:ext cx="8305800" cy="4093428"/>
          </a:xfrm>
          <a:prstGeom prst="rect">
            <a:avLst/>
          </a:prstGeom>
          <a:noFill/>
        </p:spPr>
        <p:txBody>
          <a:bodyPr wrap="square" rtlCol="1">
            <a:spAutoFit/>
          </a:bodyPr>
          <a:lstStyle/>
          <a:p>
            <a:r>
              <a:rPr lang="fa-IR" sz="2400" dirty="0" smtClean="0">
                <a:cs typeface="B Titr" pitchFamily="2" charset="-78"/>
              </a:rPr>
              <a:t>مزایای سیستم   </a:t>
            </a:r>
            <a:r>
              <a:rPr lang="en-US" sz="2400" dirty="0" smtClean="0">
                <a:cs typeface="B Titr" pitchFamily="2" charset="-78"/>
              </a:rPr>
              <a:t>CDQ</a:t>
            </a:r>
            <a:r>
              <a:rPr lang="fa-IR" sz="2400" dirty="0" smtClean="0"/>
              <a:t> </a:t>
            </a:r>
          </a:p>
          <a:p>
            <a:endParaRPr lang="fa-IR" dirty="0"/>
          </a:p>
          <a:p>
            <a:pPr marL="285750" indent="-285750">
              <a:buFontTx/>
              <a:buChar char="-"/>
            </a:pPr>
            <a:r>
              <a:rPr lang="fa-IR" dirty="0">
                <a:cs typeface="B Titr" pitchFamily="2" charset="-78"/>
              </a:rPr>
              <a:t>(</a:t>
            </a:r>
            <a:r>
              <a:rPr lang="en-US" dirty="0">
                <a:solidFill>
                  <a:schemeClr val="accent4">
                    <a:lumMod val="75000"/>
                  </a:schemeClr>
                </a:solidFill>
                <a:cs typeface="B Titr" pitchFamily="2" charset="-78"/>
              </a:rPr>
              <a:t>Heat Recovery of Hot </a:t>
            </a:r>
            <a:r>
              <a:rPr lang="en-US" dirty="0" smtClean="0">
                <a:solidFill>
                  <a:schemeClr val="accent4">
                    <a:lumMod val="75000"/>
                  </a:schemeClr>
                </a:solidFill>
                <a:cs typeface="B Titr" pitchFamily="2" charset="-78"/>
              </a:rPr>
              <a:t>Coke and Power Generation</a:t>
            </a:r>
            <a:r>
              <a:rPr lang="fa-IR" dirty="0" smtClean="0">
                <a:cs typeface="B Titr" pitchFamily="2" charset="-78"/>
              </a:rPr>
              <a:t>)</a:t>
            </a:r>
            <a:r>
              <a:rPr lang="fa-IR" sz="1400" dirty="0" smtClean="0">
                <a:cs typeface="B Titr" pitchFamily="2" charset="-78"/>
              </a:rPr>
              <a:t> بازیابی انرژی حرارتی موجود در کک داغ و تولید انرژی الکتریکی</a:t>
            </a:r>
          </a:p>
          <a:p>
            <a:r>
              <a:rPr lang="fa-IR" sz="1400" dirty="0" smtClean="0">
                <a:cs typeface="B Titr" pitchFamily="2" charset="-78"/>
              </a:rPr>
              <a:t> </a:t>
            </a:r>
            <a:r>
              <a:rPr lang="fa-IR" sz="1600" dirty="0">
                <a:cs typeface="B Nazanin" pitchFamily="2" charset="-78"/>
              </a:rPr>
              <a:t>تولید 14 مگاوات بر ساعت برق در حالیکه کل مصرف مجتمع کک سازی در بیشترین حالت حدود 6 تا 7 مگاوات بر ساعت می باشد. در نتیجه علاوه بر تامین انرژی الکتریکی مورد نیاز مجتمع، امکان صدور چیزی در حدود نیمی از انرژی الکتریکی تولید شده به خارج از مجتمع نیز وجود دارد   </a:t>
            </a:r>
          </a:p>
          <a:p>
            <a:endParaRPr lang="fa-IR" sz="1400" dirty="0" smtClean="0">
              <a:cs typeface="B Titr" pitchFamily="2" charset="-78"/>
            </a:endParaRPr>
          </a:p>
          <a:p>
            <a:pPr marL="285750" indent="-285750">
              <a:buFontTx/>
              <a:buChar char="-"/>
            </a:pPr>
            <a:r>
              <a:rPr lang="en-US" dirty="0" smtClean="0">
                <a:cs typeface="B Titr" pitchFamily="2" charset="-78"/>
              </a:rPr>
              <a:t> (</a:t>
            </a:r>
            <a:r>
              <a:rPr lang="en-US" dirty="0" smtClean="0">
                <a:solidFill>
                  <a:schemeClr val="accent4">
                    <a:lumMod val="75000"/>
                  </a:schemeClr>
                </a:solidFill>
                <a:cs typeface="B Titr" pitchFamily="2" charset="-78"/>
              </a:rPr>
              <a:t>Green </a:t>
            </a:r>
            <a:r>
              <a:rPr lang="en-US" dirty="0">
                <a:solidFill>
                  <a:schemeClr val="accent4">
                    <a:lumMod val="75000"/>
                  </a:schemeClr>
                </a:solidFill>
                <a:cs typeface="B Titr" pitchFamily="2" charset="-78"/>
              </a:rPr>
              <a:t>House Gas Emission Decrease </a:t>
            </a:r>
            <a:r>
              <a:rPr lang="en-US" sz="1400" dirty="0" smtClean="0">
                <a:cs typeface="B Titr" pitchFamily="2" charset="-78"/>
              </a:rPr>
              <a:t>)</a:t>
            </a:r>
            <a:r>
              <a:rPr lang="fa-IR" sz="1400" dirty="0" smtClean="0">
                <a:cs typeface="B Titr" pitchFamily="2" charset="-78"/>
              </a:rPr>
              <a:t> کاهش انتشار گازهای گلخانه ای  ناشی از فرایند تولید کک</a:t>
            </a:r>
            <a:r>
              <a:rPr lang="fa-IR" dirty="0" smtClean="0">
                <a:cs typeface="B Titr" pitchFamily="2" charset="-78"/>
              </a:rPr>
              <a:t/>
            </a:r>
            <a:br>
              <a:rPr lang="fa-IR" dirty="0" smtClean="0">
                <a:cs typeface="B Titr" pitchFamily="2" charset="-78"/>
              </a:rPr>
            </a:br>
            <a:r>
              <a:rPr lang="fa-IR" dirty="0" smtClean="0">
                <a:cs typeface="B Titr" pitchFamily="2" charset="-78"/>
              </a:rPr>
              <a:t> </a:t>
            </a:r>
          </a:p>
          <a:p>
            <a:pPr marL="285750" indent="-285750">
              <a:buFontTx/>
              <a:buChar char="-"/>
            </a:pPr>
            <a:endParaRPr lang="fa-IR" sz="1600" dirty="0">
              <a:cs typeface="B Nazanin" pitchFamily="2" charset="-78"/>
            </a:endParaRPr>
          </a:p>
          <a:p>
            <a:pPr marL="285750" indent="-285750">
              <a:buFontTx/>
              <a:buChar char="-"/>
            </a:pPr>
            <a:r>
              <a:rPr lang="fa-IR" dirty="0" smtClean="0"/>
              <a:t> </a:t>
            </a:r>
            <a:r>
              <a:rPr lang="en-US" dirty="0">
                <a:solidFill>
                  <a:schemeClr val="accent4">
                    <a:lumMod val="75000"/>
                  </a:schemeClr>
                </a:solidFill>
                <a:cs typeface="B Titr" pitchFamily="2" charset="-78"/>
              </a:rPr>
              <a:t>Air Pollution </a:t>
            </a:r>
            <a:r>
              <a:rPr lang="en-US" dirty="0" smtClean="0">
                <a:solidFill>
                  <a:schemeClr val="accent4">
                    <a:lumMod val="75000"/>
                  </a:schemeClr>
                </a:solidFill>
                <a:cs typeface="B Titr" pitchFamily="2" charset="-78"/>
              </a:rPr>
              <a:t>Decrease</a:t>
            </a:r>
            <a:r>
              <a:rPr lang="en-US" dirty="0">
                <a:cs typeface="B Titr" pitchFamily="2" charset="-78"/>
              </a:rPr>
              <a:t>)</a:t>
            </a:r>
            <a:r>
              <a:rPr lang="fa-IR" dirty="0" smtClean="0">
                <a:cs typeface="B Titr" pitchFamily="2" charset="-78"/>
              </a:rPr>
              <a:t>) کاهش </a:t>
            </a:r>
            <a:r>
              <a:rPr lang="fa-IR" dirty="0">
                <a:cs typeface="B Titr" pitchFamily="2" charset="-78"/>
              </a:rPr>
              <a:t>انتشار ترکیبات مختلف آلاینده هوا  </a:t>
            </a:r>
            <a:r>
              <a:rPr lang="fa-IR" dirty="0" smtClean="0">
                <a:cs typeface="B Titr" pitchFamily="2" charset="-78"/>
              </a:rPr>
              <a:t/>
            </a:r>
            <a:br>
              <a:rPr lang="fa-IR" dirty="0" smtClean="0">
                <a:cs typeface="B Titr" pitchFamily="2" charset="-78"/>
              </a:rPr>
            </a:br>
            <a:endParaRPr lang="fa-IR" dirty="0" smtClean="0">
              <a:cs typeface="B Titr" pitchFamily="2" charset="-78"/>
            </a:endParaRPr>
          </a:p>
          <a:p>
            <a:pPr marL="285750" indent="-285750">
              <a:buFontTx/>
              <a:buChar char="-"/>
            </a:pPr>
            <a:r>
              <a:rPr lang="en-US" dirty="0" smtClean="0">
                <a:cs typeface="B Titr" pitchFamily="2" charset="-78"/>
              </a:rPr>
              <a:t>(</a:t>
            </a:r>
            <a:r>
              <a:rPr lang="en-US" dirty="0" smtClean="0">
                <a:solidFill>
                  <a:schemeClr val="accent4">
                    <a:lumMod val="75000"/>
                  </a:schemeClr>
                </a:solidFill>
                <a:cs typeface="B Titr" pitchFamily="2" charset="-78"/>
              </a:rPr>
              <a:t>Water Consumption Decrease</a:t>
            </a:r>
            <a:r>
              <a:rPr lang="en-US" dirty="0" smtClean="0">
                <a:cs typeface="B Titr" pitchFamily="2" charset="-78"/>
              </a:rPr>
              <a:t>) </a:t>
            </a:r>
            <a:r>
              <a:rPr lang="fa-IR" dirty="0" smtClean="0">
                <a:cs typeface="B Titr" pitchFamily="2" charset="-78"/>
              </a:rPr>
              <a:t> کاهش میزان مصرف آب   </a:t>
            </a:r>
          </a:p>
          <a:p>
            <a:pPr marL="285750" indent="-285750">
              <a:buFontTx/>
              <a:buChar char="-"/>
            </a:pPr>
            <a:endParaRPr lang="fa-IR" dirty="0">
              <a:cs typeface="B Titr" pitchFamily="2" charset="-78"/>
            </a:endParaRPr>
          </a:p>
        </p:txBody>
      </p:sp>
    </p:spTree>
    <p:extLst>
      <p:ext uri="{BB962C8B-B14F-4D97-AF65-F5344CB8AC3E}">
        <p14:creationId xmlns:p14="http://schemas.microsoft.com/office/powerpoint/2010/main" val="1308506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1295399"/>
            <a:ext cx="5562600" cy="1569660"/>
          </a:xfrm>
          <a:prstGeom prst="rect">
            <a:avLst/>
          </a:prstGeom>
          <a:noFill/>
        </p:spPr>
        <p:txBody>
          <a:bodyPr wrap="square" rtlCol="1">
            <a:spAutoFit/>
          </a:bodyPr>
          <a:lstStyle/>
          <a:p>
            <a:pPr algn="ctr"/>
            <a:r>
              <a:rPr lang="fa-IR" sz="1600" dirty="0" smtClean="0">
                <a:cs typeface="B Titr" pitchFamily="2" charset="-78"/>
              </a:rPr>
              <a:t>مقایسه میزان انتشار آلاینده های هوا و میزان مصرف مواد و حامل های انرژی در </a:t>
            </a:r>
            <a:r>
              <a:rPr lang="fa-IR" sz="1600" dirty="0" smtClean="0">
                <a:solidFill>
                  <a:srgbClr val="C00000"/>
                </a:solidFill>
                <a:cs typeface="B Titr" pitchFamily="2" charset="-78"/>
              </a:rPr>
              <a:t>مرحله خاموش سازی کک </a:t>
            </a:r>
            <a:r>
              <a:rPr lang="fa-IR" sz="1600" dirty="0" smtClean="0">
                <a:cs typeface="B Titr" pitchFamily="2" charset="-78"/>
              </a:rPr>
              <a:t>بین دو روش </a:t>
            </a:r>
            <a:r>
              <a:rPr lang="en-US" sz="1600" dirty="0" smtClean="0">
                <a:cs typeface="B Titr" pitchFamily="2" charset="-78"/>
              </a:rPr>
              <a:t>CWQ</a:t>
            </a:r>
            <a:r>
              <a:rPr lang="fa-IR" sz="1600" dirty="0" smtClean="0">
                <a:cs typeface="B Titr" pitchFamily="2" charset="-78"/>
              </a:rPr>
              <a:t> و </a:t>
            </a:r>
            <a:r>
              <a:rPr lang="en-US" sz="1600" dirty="0" smtClean="0">
                <a:cs typeface="B Titr" pitchFamily="2" charset="-78"/>
              </a:rPr>
              <a:t>CDQ</a:t>
            </a:r>
            <a:r>
              <a:rPr lang="fa-IR" sz="1600" dirty="0" smtClean="0">
                <a:cs typeface="B Titr" pitchFamily="2" charset="-78"/>
              </a:rPr>
              <a:t> برای تولید یک تن کک </a:t>
            </a:r>
            <a:endParaRPr lang="en-US" sz="1600" dirty="0">
              <a:cs typeface="B Titr" pitchFamily="2" charset="-78"/>
            </a:endParaRPr>
          </a:p>
          <a:p>
            <a:pPr algn="ctr"/>
            <a:r>
              <a:rPr lang="en-US" sz="1600" dirty="0">
                <a:cs typeface="B Titr" pitchFamily="2" charset="-78"/>
              </a:rPr>
              <a:t>Specific energy consumption and air emissions of the quenching stage in CWQ and</a:t>
            </a:r>
          </a:p>
          <a:p>
            <a:pPr algn="ctr"/>
            <a:r>
              <a:rPr lang="en-US" sz="1600" dirty="0">
                <a:cs typeface="B Titr" pitchFamily="2" charset="-78"/>
              </a:rPr>
              <a:t>CDQ modes for 1 ton of metallurgical coke.</a:t>
            </a:r>
            <a:endParaRPr lang="fa-IR" sz="1600" dirty="0">
              <a:cs typeface="B Titr"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529863651"/>
              </p:ext>
            </p:extLst>
          </p:nvPr>
        </p:nvGraphicFramePr>
        <p:xfrm>
          <a:off x="1257300" y="2971800"/>
          <a:ext cx="6553199" cy="3708400"/>
        </p:xfrm>
        <a:graphic>
          <a:graphicData uri="http://schemas.openxmlformats.org/drawingml/2006/table">
            <a:tbl>
              <a:tblPr rtl="1" firstRow="1" bandRow="1">
                <a:tableStyleId>{5940675A-B579-460E-94D1-54222C63F5DA}</a:tableStyleId>
              </a:tblPr>
              <a:tblGrid>
                <a:gridCol w="800100"/>
                <a:gridCol w="781050"/>
                <a:gridCol w="2296772"/>
                <a:gridCol w="2675277"/>
              </a:tblGrid>
              <a:tr h="370840">
                <a:tc>
                  <a:txBody>
                    <a:bodyPr/>
                    <a:lstStyle/>
                    <a:p>
                      <a:pPr algn="ctr" rtl="1"/>
                      <a:r>
                        <a:rPr lang="en-US" sz="1200" b="1" dirty="0" smtClean="0">
                          <a:latin typeface="Times New Roman" pitchFamily="18" charset="0"/>
                          <a:cs typeface="Times New Roman" pitchFamily="18" charset="0"/>
                        </a:rPr>
                        <a:t>CDQ</a:t>
                      </a:r>
                      <a:endParaRPr lang="fa-IR" sz="1200" b="1" dirty="0">
                        <a:latin typeface="Times New Roman" pitchFamily="18" charset="0"/>
                        <a:cs typeface="Times New Roman" pitchFamily="18" charset="0"/>
                      </a:endParaRPr>
                    </a:p>
                  </a:txBody>
                  <a:tcPr/>
                </a:tc>
                <a:tc>
                  <a:txBody>
                    <a:bodyPr/>
                    <a:lstStyle/>
                    <a:p>
                      <a:pPr algn="ctr" rtl="1"/>
                      <a:r>
                        <a:rPr lang="en-US" sz="1200" b="1" dirty="0" smtClean="0">
                          <a:latin typeface="Times New Roman" pitchFamily="18" charset="0"/>
                          <a:cs typeface="Times New Roman" pitchFamily="18" charset="0"/>
                        </a:rPr>
                        <a:t>CWQ</a:t>
                      </a:r>
                      <a:r>
                        <a:rPr lang="fa-IR" sz="1200" b="1" dirty="0" smtClean="0">
                          <a:latin typeface="Times New Roman" pitchFamily="18" charset="0"/>
                          <a:cs typeface="Times New Roman" pitchFamily="18" charset="0"/>
                        </a:rPr>
                        <a:t> </a:t>
                      </a:r>
                      <a:endParaRPr lang="fa-IR" sz="1200" b="1" dirty="0">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Flux</a:t>
                      </a:r>
                      <a:endParaRPr lang="fa-IR" sz="1200" b="1" dirty="0" smtClean="0">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fa-IR" sz="1200" b="1" dirty="0" smtClean="0">
                        <a:latin typeface="Times New Roman" pitchFamily="18" charset="0"/>
                        <a:cs typeface="Times New Roman" pitchFamily="18" charset="0"/>
                      </a:endParaRPr>
                    </a:p>
                  </a:txBody>
                  <a:tcPr/>
                </a:tc>
              </a:tr>
              <a:tr h="370840">
                <a:tc>
                  <a:txBody>
                    <a:bodyPr/>
                    <a:lstStyle/>
                    <a:p>
                      <a:pPr algn="ctr"/>
                      <a:r>
                        <a:rPr lang="en-US" sz="1200" b="1" dirty="0" smtClean="0">
                          <a:latin typeface="Times New Roman" pitchFamily="18" charset="0"/>
                          <a:cs typeface="Times New Roman" pitchFamily="18" charset="0"/>
                        </a:rPr>
                        <a:t>0</a:t>
                      </a:r>
                      <a:endParaRPr lang="fa-IR" sz="1200" b="1" dirty="0">
                        <a:latin typeface="Times New Roman" pitchFamily="18" charset="0"/>
                        <a:cs typeface="Times New Roman" pitchFamily="18" charset="0"/>
                      </a:endParaRPr>
                    </a:p>
                  </a:txBody>
                  <a:tcPr>
                    <a:solidFill>
                      <a:srgbClr val="66FFFF"/>
                    </a:solidFill>
                  </a:tcPr>
                </a:tc>
                <a:tc>
                  <a:txBody>
                    <a:bodyPr/>
                    <a:lstStyle/>
                    <a:p>
                      <a:pPr algn="ctr" rtl="1"/>
                      <a:r>
                        <a:rPr lang="en-US" sz="1200" b="1" dirty="0" smtClean="0">
                          <a:solidFill>
                            <a:srgbClr val="C00000"/>
                          </a:solidFill>
                          <a:latin typeface="Times New Roman" pitchFamily="18" charset="0"/>
                          <a:cs typeface="Times New Roman" pitchFamily="18" charset="0"/>
                        </a:rPr>
                        <a:t>0.12</a:t>
                      </a:r>
                      <a:endParaRPr lang="fa-IR" sz="1200" b="1" dirty="0">
                        <a:solidFill>
                          <a:srgbClr val="C00000"/>
                        </a:solidFill>
                        <a:latin typeface="Times New Roman" pitchFamily="18" charset="0"/>
                        <a:cs typeface="Times New Roman" pitchFamily="18" charset="0"/>
                      </a:endParaRPr>
                    </a:p>
                  </a:txBody>
                  <a:tcPr>
                    <a:solidFill>
                      <a:srgbClr val="66FFFF"/>
                    </a:solidFill>
                  </a:tcPr>
                </a:tc>
                <a:tc>
                  <a:txBody>
                    <a:bodyPr/>
                    <a:lstStyle/>
                    <a:p>
                      <a:pPr algn="ctr" rtl="0"/>
                      <a:r>
                        <a:rPr lang="en-US" sz="1200" b="1" dirty="0" smtClean="0">
                          <a:latin typeface="Times New Roman" pitchFamily="18" charset="0"/>
                          <a:cs typeface="Times New Roman" pitchFamily="18" charset="0"/>
                        </a:rPr>
                        <a:t>Phenol (kg/t coke)</a:t>
                      </a:r>
                      <a:endParaRPr lang="fa-IR" sz="1200" b="1" dirty="0">
                        <a:latin typeface="Times New Roman" pitchFamily="18" charset="0"/>
                        <a:cs typeface="Times New Roman" pitchFamily="18" charset="0"/>
                      </a:endParaRPr>
                    </a:p>
                  </a:txBody>
                  <a:tcPr>
                    <a:solidFill>
                      <a:srgbClr val="66FFFF"/>
                    </a:solidFill>
                  </a:tcPr>
                </a:tc>
                <a:tc rowSpan="4">
                  <a:txBody>
                    <a:bodyPr/>
                    <a:lstStyle/>
                    <a:p>
                      <a:pPr algn="ctr" rtl="0"/>
                      <a:r>
                        <a:rPr lang="en-US" sz="1200" b="1" dirty="0" smtClean="0">
                          <a:latin typeface="Times New Roman" pitchFamily="18" charset="0"/>
                          <a:cs typeface="Times New Roman" pitchFamily="18" charset="0"/>
                        </a:rPr>
                        <a:t>Air emissions</a:t>
                      </a:r>
                      <a:endParaRPr lang="fa-IR" sz="1200" b="1" dirty="0">
                        <a:latin typeface="Times New Roman" pitchFamily="18" charset="0"/>
                        <a:cs typeface="Times New Roman" pitchFamily="18" charset="0"/>
                      </a:endParaRPr>
                    </a:p>
                  </a:txBody>
                  <a:tcPr anchor="ctr">
                    <a:solidFill>
                      <a:srgbClr val="66FFFF"/>
                    </a:solidFill>
                  </a:tcPr>
                </a:tc>
              </a:tr>
              <a:tr h="370840">
                <a:tc>
                  <a:txBody>
                    <a:bodyPr/>
                    <a:lstStyle/>
                    <a:p>
                      <a:pPr algn="ctr"/>
                      <a:r>
                        <a:rPr lang="en-US" sz="1200" b="1" dirty="0" smtClean="0">
                          <a:latin typeface="Times New Roman" pitchFamily="18" charset="0"/>
                          <a:cs typeface="Times New Roman" pitchFamily="18" charset="0"/>
                        </a:rPr>
                        <a:t>0</a:t>
                      </a:r>
                      <a:endParaRPr lang="fa-IR" sz="1200" b="1" dirty="0">
                        <a:latin typeface="Times New Roman" pitchFamily="18" charset="0"/>
                        <a:cs typeface="Times New Roman" pitchFamily="18" charset="0"/>
                      </a:endParaRPr>
                    </a:p>
                  </a:txBody>
                  <a:tcPr>
                    <a:solidFill>
                      <a:srgbClr val="66FFFF"/>
                    </a:solidFill>
                  </a:tcPr>
                </a:tc>
                <a:tc>
                  <a:txBody>
                    <a:bodyPr/>
                    <a:lstStyle/>
                    <a:p>
                      <a:pPr algn="ctr" rtl="1"/>
                      <a:r>
                        <a:rPr lang="en-US" sz="1200" b="1" dirty="0" smtClean="0">
                          <a:solidFill>
                            <a:srgbClr val="C00000"/>
                          </a:solidFill>
                          <a:latin typeface="Times New Roman" pitchFamily="18" charset="0"/>
                          <a:cs typeface="Times New Roman" pitchFamily="18" charset="0"/>
                        </a:rPr>
                        <a:t>0.015</a:t>
                      </a:r>
                      <a:endParaRPr lang="fa-IR" sz="1200" b="1" dirty="0">
                        <a:solidFill>
                          <a:srgbClr val="C00000"/>
                        </a:solidFill>
                        <a:latin typeface="Times New Roman" pitchFamily="18" charset="0"/>
                        <a:cs typeface="Times New Roman" pitchFamily="18" charset="0"/>
                      </a:endParaRPr>
                    </a:p>
                  </a:txBody>
                  <a:tcPr>
                    <a:solidFill>
                      <a:srgbClr val="66FFFF"/>
                    </a:solidFill>
                  </a:tcPr>
                </a:tc>
                <a:tc>
                  <a:txBody>
                    <a:bodyPr/>
                    <a:lstStyle/>
                    <a:p>
                      <a:pPr algn="ctr" rtl="0"/>
                      <a:r>
                        <a:rPr lang="en-US" sz="1200" b="1" dirty="0" smtClean="0">
                          <a:latin typeface="Times New Roman" pitchFamily="18" charset="0"/>
                          <a:cs typeface="Times New Roman" pitchFamily="18" charset="0"/>
                        </a:rPr>
                        <a:t>Cyanide (kg/t coke)</a:t>
                      </a:r>
                      <a:endParaRPr lang="fa-IR" sz="1200" b="1" dirty="0">
                        <a:latin typeface="Times New Roman" pitchFamily="18" charset="0"/>
                        <a:cs typeface="Times New Roman" pitchFamily="18" charset="0"/>
                      </a:endParaRPr>
                    </a:p>
                  </a:txBody>
                  <a:tcPr>
                    <a:solidFill>
                      <a:srgbClr val="66FFFF"/>
                    </a:solidFill>
                  </a:tcPr>
                </a:tc>
                <a:tc vMerge="1">
                  <a:txBody>
                    <a:bodyPr/>
                    <a:lstStyle/>
                    <a:p>
                      <a:pPr algn="ctr" rtl="0"/>
                      <a:endParaRPr lang="fa-IR" sz="1200" dirty="0">
                        <a:latin typeface="Times New Roman" pitchFamily="18" charset="0"/>
                        <a:cs typeface="Times New Roman" pitchFamily="18" charset="0"/>
                      </a:endParaRPr>
                    </a:p>
                  </a:txBody>
                  <a:tcPr/>
                </a:tc>
              </a:tr>
              <a:tr h="370840">
                <a:tc>
                  <a:txBody>
                    <a:bodyPr/>
                    <a:lstStyle/>
                    <a:p>
                      <a:pPr algn="ctr"/>
                      <a:r>
                        <a:rPr lang="en-US" sz="1200" b="1" dirty="0" smtClean="0">
                          <a:latin typeface="Times New Roman" pitchFamily="18" charset="0"/>
                          <a:cs typeface="Times New Roman" pitchFamily="18" charset="0"/>
                        </a:rPr>
                        <a:t>0</a:t>
                      </a:r>
                      <a:endParaRPr lang="fa-IR" sz="1200" b="1" dirty="0">
                        <a:latin typeface="Times New Roman" pitchFamily="18" charset="0"/>
                        <a:cs typeface="Times New Roman" pitchFamily="18" charset="0"/>
                      </a:endParaRPr>
                    </a:p>
                  </a:txBody>
                  <a:tcPr>
                    <a:solidFill>
                      <a:srgbClr val="66FFFF"/>
                    </a:solidFill>
                  </a:tcPr>
                </a:tc>
                <a:tc>
                  <a:txBody>
                    <a:bodyPr/>
                    <a:lstStyle/>
                    <a:p>
                      <a:pPr algn="ctr" rtl="1"/>
                      <a:r>
                        <a:rPr lang="en-US" sz="1200" b="1" dirty="0" smtClean="0">
                          <a:solidFill>
                            <a:srgbClr val="C00000"/>
                          </a:solidFill>
                          <a:latin typeface="Times New Roman" pitchFamily="18" charset="0"/>
                          <a:cs typeface="Times New Roman" pitchFamily="18" charset="0"/>
                        </a:rPr>
                        <a:t>0.1</a:t>
                      </a:r>
                      <a:endParaRPr lang="fa-IR" sz="1200" b="1" dirty="0">
                        <a:solidFill>
                          <a:srgbClr val="C00000"/>
                        </a:solidFill>
                        <a:latin typeface="Times New Roman" pitchFamily="18" charset="0"/>
                        <a:cs typeface="Times New Roman" pitchFamily="18" charset="0"/>
                      </a:endParaRPr>
                    </a:p>
                  </a:txBody>
                  <a:tcPr>
                    <a:solidFill>
                      <a:srgbClr val="66FFFF"/>
                    </a:solidFill>
                  </a:tcPr>
                </a:tc>
                <a:tc>
                  <a:txBody>
                    <a:bodyPr/>
                    <a:lstStyle/>
                    <a:p>
                      <a:pPr algn="ctr" rtl="0"/>
                      <a:r>
                        <a:rPr lang="en-US" sz="1200" b="1" dirty="0" smtClean="0">
                          <a:latin typeface="Times New Roman" pitchFamily="18" charset="0"/>
                          <a:cs typeface="Times New Roman" pitchFamily="18" charset="0"/>
                        </a:rPr>
                        <a:t>H2S (kg/t coke)</a:t>
                      </a:r>
                      <a:endParaRPr lang="fa-IR" sz="1200" b="1" dirty="0">
                        <a:latin typeface="Times New Roman" pitchFamily="18" charset="0"/>
                        <a:cs typeface="Times New Roman" pitchFamily="18" charset="0"/>
                      </a:endParaRPr>
                    </a:p>
                  </a:txBody>
                  <a:tcPr>
                    <a:solidFill>
                      <a:srgbClr val="66FFFF"/>
                    </a:solidFill>
                  </a:tcPr>
                </a:tc>
                <a:tc vMerge="1">
                  <a:txBody>
                    <a:bodyPr/>
                    <a:lstStyle/>
                    <a:p>
                      <a:pPr algn="ctr" rtl="0"/>
                      <a:endParaRPr lang="fa-IR" sz="1200" dirty="0">
                        <a:latin typeface="Times New Roman" pitchFamily="18" charset="0"/>
                        <a:cs typeface="Times New Roman" pitchFamily="18" charset="0"/>
                      </a:endParaRPr>
                    </a:p>
                  </a:txBody>
                  <a:tcPr/>
                </a:tc>
              </a:tr>
              <a:tr h="370840">
                <a:tc>
                  <a:txBody>
                    <a:bodyPr/>
                    <a:lstStyle/>
                    <a:p>
                      <a:pPr algn="ctr"/>
                      <a:r>
                        <a:rPr lang="en-US" sz="1200" b="1" dirty="0" smtClean="0">
                          <a:latin typeface="Times New Roman" pitchFamily="18" charset="0"/>
                          <a:cs typeface="Times New Roman" pitchFamily="18" charset="0"/>
                        </a:rPr>
                        <a:t>0</a:t>
                      </a:r>
                      <a:endParaRPr lang="fa-IR" sz="1200" b="1" dirty="0">
                        <a:latin typeface="Times New Roman" pitchFamily="18" charset="0"/>
                        <a:cs typeface="Times New Roman" pitchFamily="18" charset="0"/>
                      </a:endParaRPr>
                    </a:p>
                  </a:txBody>
                  <a:tcPr>
                    <a:solidFill>
                      <a:srgbClr val="66FFFF"/>
                    </a:solidFill>
                  </a:tcPr>
                </a:tc>
                <a:tc>
                  <a:txBody>
                    <a:bodyPr/>
                    <a:lstStyle/>
                    <a:p>
                      <a:pPr algn="ctr" rtl="1"/>
                      <a:r>
                        <a:rPr lang="en-US" sz="1200" b="1" dirty="0" smtClean="0">
                          <a:solidFill>
                            <a:srgbClr val="C00000"/>
                          </a:solidFill>
                          <a:latin typeface="Times New Roman" pitchFamily="18" charset="0"/>
                          <a:cs typeface="Times New Roman" pitchFamily="18" charset="0"/>
                        </a:rPr>
                        <a:t>0.052</a:t>
                      </a:r>
                      <a:endParaRPr lang="fa-IR" sz="1200" b="1" dirty="0">
                        <a:solidFill>
                          <a:srgbClr val="C00000"/>
                        </a:solidFill>
                        <a:latin typeface="Times New Roman" pitchFamily="18" charset="0"/>
                        <a:cs typeface="Times New Roman" pitchFamily="18" charset="0"/>
                      </a:endParaRPr>
                    </a:p>
                  </a:txBody>
                  <a:tcPr>
                    <a:solidFill>
                      <a:srgbClr val="66FFFF"/>
                    </a:solidFill>
                  </a:tcPr>
                </a:tc>
                <a:tc>
                  <a:txBody>
                    <a:bodyPr/>
                    <a:lstStyle/>
                    <a:p>
                      <a:pPr algn="ctr" rtl="0"/>
                      <a:r>
                        <a:rPr lang="en-US" sz="1200" b="1" dirty="0" smtClean="0">
                          <a:latin typeface="Times New Roman" pitchFamily="18" charset="0"/>
                          <a:cs typeface="Times New Roman" pitchFamily="18" charset="0"/>
                        </a:rPr>
                        <a:t>NH3(kg/t coke)</a:t>
                      </a:r>
                      <a:endParaRPr lang="fa-IR" sz="1200" b="1" dirty="0">
                        <a:latin typeface="Times New Roman" pitchFamily="18" charset="0"/>
                        <a:cs typeface="Times New Roman" pitchFamily="18" charset="0"/>
                      </a:endParaRPr>
                    </a:p>
                  </a:txBody>
                  <a:tcPr>
                    <a:solidFill>
                      <a:srgbClr val="66FFFF"/>
                    </a:solidFill>
                  </a:tcPr>
                </a:tc>
                <a:tc vMerge="1">
                  <a:txBody>
                    <a:bodyPr/>
                    <a:lstStyle/>
                    <a:p>
                      <a:pPr algn="ctr" rtl="0"/>
                      <a:endParaRPr lang="fa-IR" sz="1200" dirty="0">
                        <a:latin typeface="Times New Roman" pitchFamily="18" charset="0"/>
                        <a:cs typeface="Times New Roman" pitchFamily="18" charset="0"/>
                      </a:endParaRPr>
                    </a:p>
                  </a:txBody>
                  <a:tcPr/>
                </a:tc>
              </a:tr>
              <a:tr h="370840">
                <a:tc>
                  <a:txBody>
                    <a:bodyPr/>
                    <a:lstStyle/>
                    <a:p>
                      <a:pPr algn="ctr"/>
                      <a:r>
                        <a:rPr lang="en-US" sz="1200" b="1" dirty="0" smtClean="0">
                          <a:latin typeface="Times New Roman" pitchFamily="18" charset="0"/>
                          <a:cs typeface="Times New Roman" pitchFamily="18" charset="0"/>
                        </a:rPr>
                        <a:t>0.25 GJ</a:t>
                      </a:r>
                      <a:endParaRPr lang="fa-IR" sz="1200" b="1" dirty="0">
                        <a:latin typeface="Times New Roman" pitchFamily="18" charset="0"/>
                        <a:cs typeface="Times New Roman" pitchFamily="18" charset="0"/>
                      </a:endParaRPr>
                    </a:p>
                  </a:txBody>
                  <a:tcPr>
                    <a:solidFill>
                      <a:srgbClr val="66FFFF"/>
                    </a:solidFill>
                  </a:tcPr>
                </a:tc>
                <a:tc>
                  <a:txBody>
                    <a:bodyPr/>
                    <a:lstStyle/>
                    <a:p>
                      <a:pPr algn="ctr" rtl="1"/>
                      <a:r>
                        <a:rPr lang="en-US" sz="1200" b="1" dirty="0" smtClean="0">
                          <a:solidFill>
                            <a:srgbClr val="C00000"/>
                          </a:solidFill>
                          <a:latin typeface="Times New Roman" pitchFamily="18" charset="0"/>
                          <a:cs typeface="Times New Roman" pitchFamily="18" charset="0"/>
                        </a:rPr>
                        <a:t>1.49 GJ</a:t>
                      </a:r>
                      <a:endParaRPr lang="fa-IR" sz="1200" b="1" dirty="0">
                        <a:solidFill>
                          <a:srgbClr val="C00000"/>
                        </a:solidFill>
                        <a:latin typeface="Times New Roman" pitchFamily="18" charset="0"/>
                        <a:cs typeface="Times New Roman" pitchFamily="18" charset="0"/>
                      </a:endParaRPr>
                    </a:p>
                  </a:txBody>
                  <a:tcPr>
                    <a:solidFill>
                      <a:srgbClr val="66FFFF"/>
                    </a:solidFill>
                  </a:tcPr>
                </a:tc>
                <a:tc>
                  <a:txBody>
                    <a:bodyPr/>
                    <a:lstStyle/>
                    <a:p>
                      <a:pPr algn="ctr" rtl="0"/>
                      <a:endParaRPr lang="fa-IR" sz="1200" b="1" dirty="0">
                        <a:latin typeface="Times New Roman" pitchFamily="18" charset="0"/>
                        <a:cs typeface="Times New Roman" pitchFamily="18" charset="0"/>
                      </a:endParaRPr>
                    </a:p>
                  </a:txBody>
                  <a:tcPr>
                    <a:solidFill>
                      <a:srgbClr val="66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Waste</a:t>
                      </a:r>
                      <a:r>
                        <a:rPr lang="en-US" sz="1200" b="1" baseline="0" dirty="0" smtClean="0">
                          <a:latin typeface="Times New Roman" pitchFamily="18" charset="0"/>
                          <a:cs typeface="Times New Roman" pitchFamily="18" charset="0"/>
                        </a:rPr>
                        <a:t> Heat</a:t>
                      </a:r>
                      <a:endParaRPr lang="fa-IR" sz="1200" b="1" dirty="0" smtClean="0">
                        <a:latin typeface="Times New Roman" pitchFamily="18" charset="0"/>
                        <a:cs typeface="Times New Roman" pitchFamily="18" charset="0"/>
                      </a:endParaRPr>
                    </a:p>
                  </a:txBody>
                  <a:tcPr anchor="ctr">
                    <a:solidFill>
                      <a:srgbClr val="66FFFF"/>
                    </a:solidFill>
                  </a:tcPr>
                </a:tc>
              </a:tr>
              <a:tr h="370840">
                <a:tc>
                  <a:txBody>
                    <a:bodyPr/>
                    <a:lstStyle/>
                    <a:p>
                      <a:pPr algn="ctr" rtl="1"/>
                      <a:r>
                        <a:rPr lang="en-US" sz="1200" b="1" dirty="0" smtClean="0">
                          <a:latin typeface="Times New Roman" pitchFamily="18" charset="0"/>
                          <a:cs typeface="Times New Roman" pitchFamily="18" charset="0"/>
                        </a:rPr>
                        <a:t>0.023</a:t>
                      </a:r>
                      <a:endParaRPr lang="fa-IR" sz="1200" b="1" dirty="0">
                        <a:latin typeface="Times New Roman" pitchFamily="18" charset="0"/>
                        <a:cs typeface="Times New Roman" pitchFamily="18" charset="0"/>
                      </a:endParaRPr>
                    </a:p>
                  </a:txBody>
                  <a:tcPr>
                    <a:solidFill>
                      <a:srgbClr val="92D050"/>
                    </a:solidFill>
                  </a:tcPr>
                </a:tc>
                <a:tc>
                  <a:txBody>
                    <a:bodyPr/>
                    <a:lstStyle/>
                    <a:p>
                      <a:pPr algn="ctr" rtl="1"/>
                      <a:r>
                        <a:rPr lang="en-US" sz="1200" b="1" dirty="0" smtClean="0">
                          <a:solidFill>
                            <a:srgbClr val="C00000"/>
                          </a:solidFill>
                          <a:latin typeface="Times New Roman" pitchFamily="18" charset="0"/>
                          <a:cs typeface="Times New Roman" pitchFamily="18" charset="0"/>
                        </a:rPr>
                        <a:t>0.5</a:t>
                      </a:r>
                      <a:endParaRPr lang="fa-IR" sz="1200" b="1" dirty="0">
                        <a:solidFill>
                          <a:srgbClr val="C00000"/>
                        </a:solidFill>
                        <a:latin typeface="Times New Roman" pitchFamily="18" charset="0"/>
                        <a:cs typeface="Times New Roman" pitchFamily="18" charset="0"/>
                      </a:endParaRPr>
                    </a:p>
                  </a:txBody>
                  <a:tcPr>
                    <a:solidFill>
                      <a:srgbClr val="92D050"/>
                    </a:solidFill>
                  </a:tcPr>
                </a:tc>
                <a:tc>
                  <a:txBody>
                    <a:bodyPr/>
                    <a:lstStyle/>
                    <a:p>
                      <a:pPr algn="ctr" rtl="0"/>
                      <a:r>
                        <a:rPr lang="en-US" sz="1200" b="1" dirty="0" smtClean="0">
                          <a:latin typeface="Times New Roman" pitchFamily="18" charset="0"/>
                          <a:cs typeface="Times New Roman" pitchFamily="18" charset="0"/>
                        </a:rPr>
                        <a:t>Water (m3/t coke)</a:t>
                      </a:r>
                      <a:endParaRPr lang="fa-IR" sz="1200" b="1" dirty="0">
                        <a:latin typeface="Times New Roman" pitchFamily="18" charset="0"/>
                        <a:cs typeface="Times New Roman" pitchFamily="18" charset="0"/>
                      </a:endParaRPr>
                    </a:p>
                  </a:txBody>
                  <a:tcPr>
                    <a:solidFill>
                      <a:srgbClr val="92D050"/>
                    </a:solidFill>
                  </a:tcPr>
                </a:tc>
                <a:tc rowSpan="4">
                  <a:txBody>
                    <a:bodyPr/>
                    <a:lstStyle/>
                    <a:p>
                      <a:pPr algn="ctr" rtl="0"/>
                      <a:r>
                        <a:rPr lang="en-US" sz="1200" b="1" dirty="0" smtClean="0">
                          <a:latin typeface="Times New Roman" pitchFamily="18" charset="0"/>
                          <a:cs typeface="Times New Roman" pitchFamily="18" charset="0"/>
                        </a:rPr>
                        <a:t>Material/energy consumption</a:t>
                      </a:r>
                      <a:endParaRPr lang="fa-IR" sz="1200" b="1" dirty="0">
                        <a:latin typeface="Times New Roman" pitchFamily="18" charset="0"/>
                        <a:cs typeface="Times New Roman" pitchFamily="18" charset="0"/>
                      </a:endParaRPr>
                    </a:p>
                  </a:txBody>
                  <a:tcPr anchor="ctr">
                    <a:solidFill>
                      <a:srgbClr val="92D050"/>
                    </a:solidFill>
                  </a:tcPr>
                </a:tc>
              </a:tr>
              <a:tr h="370840">
                <a:tc>
                  <a:txBody>
                    <a:bodyPr/>
                    <a:lstStyle/>
                    <a:p>
                      <a:pPr algn="ctr" rtl="1"/>
                      <a:r>
                        <a:rPr lang="en-US" sz="1200" b="1" dirty="0" smtClean="0">
                          <a:solidFill>
                            <a:srgbClr val="C00000"/>
                          </a:solidFill>
                          <a:latin typeface="Times New Roman" pitchFamily="18" charset="0"/>
                          <a:cs typeface="Times New Roman" pitchFamily="18" charset="0"/>
                        </a:rPr>
                        <a:t>5.36</a:t>
                      </a:r>
                      <a:endParaRPr lang="fa-IR" sz="1200" b="1" dirty="0">
                        <a:solidFill>
                          <a:srgbClr val="C00000"/>
                        </a:solidFill>
                        <a:latin typeface="Times New Roman" pitchFamily="18" charset="0"/>
                        <a:cs typeface="Times New Roman" pitchFamily="18" charset="0"/>
                      </a:endParaRPr>
                    </a:p>
                  </a:txBody>
                  <a:tcPr>
                    <a:solidFill>
                      <a:srgbClr val="92D050"/>
                    </a:solidFill>
                  </a:tcPr>
                </a:tc>
                <a:tc>
                  <a:txBody>
                    <a:bodyPr/>
                    <a:lstStyle/>
                    <a:p>
                      <a:pPr algn="ctr" rtl="1"/>
                      <a:r>
                        <a:rPr lang="en-US" sz="1200" b="1" dirty="0" smtClean="0">
                          <a:latin typeface="Times New Roman" pitchFamily="18" charset="0"/>
                          <a:cs typeface="Times New Roman" pitchFamily="18" charset="0"/>
                        </a:rPr>
                        <a:t>1.1</a:t>
                      </a:r>
                      <a:endParaRPr lang="fa-IR" sz="1200" b="1" dirty="0">
                        <a:latin typeface="Times New Roman" pitchFamily="18" charset="0"/>
                        <a:cs typeface="Times New Roman" pitchFamily="18" charset="0"/>
                      </a:endParaRPr>
                    </a:p>
                  </a:txBody>
                  <a:tcPr>
                    <a:solidFill>
                      <a:srgbClr val="92D050"/>
                    </a:solidFill>
                  </a:tcPr>
                </a:tc>
                <a:tc>
                  <a:txBody>
                    <a:bodyPr/>
                    <a:lstStyle/>
                    <a:p>
                      <a:pPr algn="ctr" rtl="0"/>
                      <a:r>
                        <a:rPr lang="en-US" sz="1200" b="1" dirty="0" smtClean="0">
                          <a:latin typeface="Times New Roman" pitchFamily="18" charset="0"/>
                          <a:cs typeface="Times New Roman" pitchFamily="18" charset="0"/>
                        </a:rPr>
                        <a:t>Electricity (kWh/t coke)</a:t>
                      </a:r>
                      <a:endParaRPr lang="fa-IR" sz="1200" b="1" dirty="0">
                        <a:latin typeface="Times New Roman" pitchFamily="18" charset="0"/>
                        <a:cs typeface="Times New Roman" pitchFamily="18" charset="0"/>
                      </a:endParaRPr>
                    </a:p>
                  </a:txBody>
                  <a:tcPr>
                    <a:solidFill>
                      <a:srgbClr val="92D050"/>
                    </a:solidFill>
                  </a:tcPr>
                </a:tc>
                <a:tc vMerge="1">
                  <a:txBody>
                    <a:bodyPr/>
                    <a:lstStyle/>
                    <a:p>
                      <a:pPr algn="ctr" rtl="0"/>
                      <a:endParaRPr lang="fa-IR" sz="1200" dirty="0">
                        <a:latin typeface="Times New Roman" pitchFamily="18" charset="0"/>
                        <a:cs typeface="Times New Roman" pitchFamily="18" charset="0"/>
                      </a:endParaRPr>
                    </a:p>
                  </a:txBody>
                  <a:tcPr/>
                </a:tc>
              </a:tr>
              <a:tr h="370840">
                <a:tc>
                  <a:txBody>
                    <a:bodyPr/>
                    <a:lstStyle/>
                    <a:p>
                      <a:pPr algn="ctr" rtl="1"/>
                      <a:r>
                        <a:rPr lang="en-US" sz="1200" b="1" dirty="0" smtClean="0">
                          <a:solidFill>
                            <a:srgbClr val="C00000"/>
                          </a:solidFill>
                          <a:latin typeface="Times New Roman" pitchFamily="18" charset="0"/>
                          <a:cs typeface="Times New Roman" pitchFamily="18" charset="0"/>
                        </a:rPr>
                        <a:t>2.23</a:t>
                      </a:r>
                      <a:endParaRPr lang="fa-IR" sz="1200" b="1" dirty="0">
                        <a:solidFill>
                          <a:srgbClr val="C00000"/>
                        </a:solidFill>
                        <a:latin typeface="Times New Roman" pitchFamily="18" charset="0"/>
                        <a:cs typeface="Times New Roman" pitchFamily="18" charset="0"/>
                      </a:endParaRPr>
                    </a:p>
                  </a:txBody>
                  <a:tcPr>
                    <a:solidFill>
                      <a:srgbClr val="92D050"/>
                    </a:solidFill>
                  </a:tcPr>
                </a:tc>
                <a:tc>
                  <a:txBody>
                    <a:bodyPr/>
                    <a:lstStyle/>
                    <a:p>
                      <a:pPr algn="ctr" rtl="1"/>
                      <a:r>
                        <a:rPr lang="en-US" sz="1200" b="1" dirty="0" smtClean="0">
                          <a:latin typeface="Times New Roman" pitchFamily="18" charset="0"/>
                          <a:cs typeface="Times New Roman" pitchFamily="18" charset="0"/>
                        </a:rPr>
                        <a:t>0</a:t>
                      </a:r>
                      <a:endParaRPr lang="fa-IR" sz="1200" b="1" dirty="0">
                        <a:latin typeface="Times New Roman" pitchFamily="18" charset="0"/>
                        <a:cs typeface="Times New Roman" pitchFamily="18" charset="0"/>
                      </a:endParaRPr>
                    </a:p>
                  </a:txBody>
                  <a:tcPr>
                    <a:solidFill>
                      <a:srgbClr val="92D050"/>
                    </a:solidFill>
                  </a:tcPr>
                </a:tc>
                <a:tc>
                  <a:txBody>
                    <a:bodyPr/>
                    <a:lstStyle/>
                    <a:p>
                      <a:pPr algn="ctr" rtl="0"/>
                      <a:r>
                        <a:rPr lang="en-US" sz="1050" b="1" dirty="0" smtClean="0">
                          <a:latin typeface="Times New Roman" pitchFamily="18" charset="0"/>
                          <a:cs typeface="Times New Roman" pitchFamily="18" charset="0"/>
                        </a:rPr>
                        <a:t>Compressed air (Nm3/t coke)</a:t>
                      </a:r>
                      <a:endParaRPr lang="fa-IR" sz="1050" b="1" dirty="0">
                        <a:latin typeface="Times New Roman" pitchFamily="18" charset="0"/>
                        <a:cs typeface="Times New Roman" pitchFamily="18" charset="0"/>
                      </a:endParaRPr>
                    </a:p>
                  </a:txBody>
                  <a:tcPr>
                    <a:solidFill>
                      <a:srgbClr val="92D050"/>
                    </a:solidFill>
                  </a:tcPr>
                </a:tc>
                <a:tc vMerge="1">
                  <a:txBody>
                    <a:bodyPr/>
                    <a:lstStyle/>
                    <a:p>
                      <a:pPr algn="ctr" rtl="0"/>
                      <a:endParaRPr lang="fa-IR" sz="1050" dirty="0">
                        <a:latin typeface="Times New Roman" pitchFamily="18" charset="0"/>
                        <a:cs typeface="Times New Roman" pitchFamily="18" charset="0"/>
                      </a:endParaRPr>
                    </a:p>
                  </a:txBody>
                  <a:tcPr/>
                </a:tc>
              </a:tr>
              <a:tr h="370840">
                <a:tc>
                  <a:txBody>
                    <a:bodyPr/>
                    <a:lstStyle/>
                    <a:p>
                      <a:pPr algn="ctr" rtl="1"/>
                      <a:r>
                        <a:rPr lang="en-US" sz="1200" b="1" dirty="0" smtClean="0">
                          <a:solidFill>
                            <a:srgbClr val="C00000"/>
                          </a:solidFill>
                          <a:latin typeface="Times New Roman" pitchFamily="18" charset="0"/>
                          <a:cs typeface="Times New Roman" pitchFamily="18" charset="0"/>
                        </a:rPr>
                        <a:t>1.31</a:t>
                      </a:r>
                      <a:endParaRPr lang="fa-IR" sz="1200" b="1" dirty="0">
                        <a:solidFill>
                          <a:srgbClr val="C00000"/>
                        </a:solidFill>
                        <a:latin typeface="Times New Roman" pitchFamily="18" charset="0"/>
                        <a:cs typeface="Times New Roman" pitchFamily="18" charset="0"/>
                      </a:endParaRPr>
                    </a:p>
                  </a:txBody>
                  <a:tcPr>
                    <a:solidFill>
                      <a:srgbClr val="92D050"/>
                    </a:solidFill>
                  </a:tcPr>
                </a:tc>
                <a:tc>
                  <a:txBody>
                    <a:bodyPr/>
                    <a:lstStyle/>
                    <a:p>
                      <a:pPr algn="ctr" rtl="1"/>
                      <a:r>
                        <a:rPr lang="en-US" sz="1200" b="1" dirty="0" smtClean="0">
                          <a:latin typeface="Times New Roman" pitchFamily="18" charset="0"/>
                          <a:cs typeface="Times New Roman" pitchFamily="18" charset="0"/>
                        </a:rPr>
                        <a:t>0</a:t>
                      </a:r>
                      <a:endParaRPr lang="fa-IR" sz="1200" b="1" dirty="0">
                        <a:latin typeface="Times New Roman" pitchFamily="18" charset="0"/>
                        <a:cs typeface="Times New Roman" pitchFamily="18" charset="0"/>
                      </a:endParaRPr>
                    </a:p>
                  </a:txBody>
                  <a:tcPr>
                    <a:solidFill>
                      <a:srgbClr val="92D050"/>
                    </a:solidFill>
                  </a:tcPr>
                </a:tc>
                <a:tc>
                  <a:txBody>
                    <a:bodyPr/>
                    <a:lstStyle/>
                    <a:p>
                      <a:pPr algn="ctr" rtl="0"/>
                      <a:r>
                        <a:rPr lang="de-DE" sz="1050" b="1" dirty="0" smtClean="0">
                          <a:latin typeface="Times New Roman" pitchFamily="18" charset="0"/>
                          <a:cs typeface="Times New Roman" pitchFamily="18" charset="0"/>
                        </a:rPr>
                        <a:t>Nitrogen (Nm3/t coke)</a:t>
                      </a:r>
                      <a:endParaRPr lang="fa-IR" sz="1050" b="1" dirty="0">
                        <a:latin typeface="Times New Roman" pitchFamily="18" charset="0"/>
                        <a:cs typeface="Times New Roman" pitchFamily="18" charset="0"/>
                      </a:endParaRPr>
                    </a:p>
                  </a:txBody>
                  <a:tcPr>
                    <a:solidFill>
                      <a:srgbClr val="92D050"/>
                    </a:solidFill>
                  </a:tcPr>
                </a:tc>
                <a:tc vMerge="1">
                  <a:txBody>
                    <a:bodyPr/>
                    <a:lstStyle/>
                    <a:p>
                      <a:pPr algn="ctr" rtl="0"/>
                      <a:endParaRPr lang="fa-IR" sz="105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641507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91" y="1676400"/>
            <a:ext cx="8646716" cy="486140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7" name="Action Button: Forward or Next 6">
            <a:hlinkClick r:id="rId3" action="ppaction://hlinkpres?slideindex=1&amp;slidetitle=PowerPoint Presentation" highlightClick="1"/>
          </p:cNvPr>
          <p:cNvSpPr/>
          <p:nvPr/>
        </p:nvSpPr>
        <p:spPr>
          <a:xfrm>
            <a:off x="8444707" y="6172200"/>
            <a:ext cx="318293" cy="365604"/>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638590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901976180"/>
              </p:ext>
            </p:extLst>
          </p:nvPr>
        </p:nvGraphicFramePr>
        <p:xfrm>
          <a:off x="533400" y="2133600"/>
          <a:ext cx="7772400" cy="3581403"/>
        </p:xfrm>
        <a:graphic>
          <a:graphicData uri="http://schemas.openxmlformats.org/drawingml/2006/table">
            <a:tbl>
              <a:tblPr firstRow="1" bandRow="1">
                <a:tableStyleId>{D7AC3CCA-C797-4891-BE02-D94E43425B78}</a:tableStyleId>
              </a:tblPr>
              <a:tblGrid>
                <a:gridCol w="5085271"/>
                <a:gridCol w="2687129"/>
              </a:tblGrid>
              <a:tr h="436903">
                <a:tc>
                  <a:txBody>
                    <a:bodyPr/>
                    <a:lstStyle/>
                    <a:p>
                      <a:pPr marL="457200" marR="0" lvl="1" indent="0" algn="r" defTabSz="914400" rtl="1" eaLnBrk="1" fontAlgn="auto" latinLnBrk="0" hangingPunct="1">
                        <a:lnSpc>
                          <a:spcPct val="100000"/>
                        </a:lnSpc>
                        <a:spcBef>
                          <a:spcPts val="0"/>
                        </a:spcBef>
                        <a:spcAft>
                          <a:spcPts val="0"/>
                        </a:spcAft>
                        <a:buClrTx/>
                        <a:buSzTx/>
                        <a:buFontTx/>
                        <a:buNone/>
                        <a:tabLst/>
                        <a:defRPr/>
                      </a:pPr>
                      <a:r>
                        <a:rPr lang="fa-IR" sz="1500" b="0" kern="1200" dirty="0" smtClean="0">
                          <a:solidFill>
                            <a:srgbClr val="7A0000"/>
                          </a:solidFill>
                          <a:latin typeface="Arial" pitchFamily="34" charset="0"/>
                          <a:ea typeface="Majalla UI"/>
                          <a:cs typeface="B Homa" pitchFamily="2" charset="-78"/>
                        </a:rPr>
                        <a:t>سامانه</a:t>
                      </a:r>
                      <a:r>
                        <a:rPr lang="fa-IR" sz="1500" b="0" kern="1200" baseline="0" dirty="0" smtClean="0">
                          <a:solidFill>
                            <a:srgbClr val="7A0000"/>
                          </a:solidFill>
                          <a:latin typeface="Arial" pitchFamily="34" charset="0"/>
                          <a:ea typeface="Majalla UI"/>
                          <a:cs typeface="B Homa" pitchFamily="2" charset="-78"/>
                        </a:rPr>
                        <a:t> خاموش سازی </a:t>
                      </a:r>
                      <a:r>
                        <a:rPr lang="fa-IR" sz="1500" b="0" kern="1200" dirty="0" smtClean="0">
                          <a:solidFill>
                            <a:srgbClr val="7A0000"/>
                          </a:solidFill>
                          <a:latin typeface="Arial" pitchFamily="34" charset="0"/>
                          <a:ea typeface="Majalla UI"/>
                          <a:cs typeface="B Homa" pitchFamily="2" charset="-78"/>
                        </a:rPr>
                        <a:t>کک به روش خشک و نيروگاه بازیافت حرارتی</a:t>
                      </a:r>
                      <a:endParaRPr lang="en-US" sz="1500" b="0" kern="1200" dirty="0" smtClean="0">
                        <a:solidFill>
                          <a:srgbClr val="7A0000"/>
                        </a:solidFill>
                        <a:latin typeface="Arial" pitchFamily="34" charset="0"/>
                        <a:ea typeface="Majalla UI"/>
                        <a:cs typeface="B Homa" pitchFamily="2"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457200" marR="0" lvl="1" indent="0" algn="r" defTabSz="914400" rtl="1" eaLnBrk="1" fontAlgn="auto" latinLnBrk="0" hangingPunct="1">
                        <a:lnSpc>
                          <a:spcPct val="100000"/>
                        </a:lnSpc>
                        <a:spcBef>
                          <a:spcPts val="0"/>
                        </a:spcBef>
                        <a:spcAft>
                          <a:spcPts val="0"/>
                        </a:spcAft>
                        <a:buClrTx/>
                        <a:buSzTx/>
                        <a:buFontTx/>
                        <a:buNone/>
                        <a:tabLst/>
                        <a:defRPr/>
                      </a:pPr>
                      <a:r>
                        <a:rPr lang="fa-IR" sz="1500" b="0" kern="1200" dirty="0" smtClean="0">
                          <a:solidFill>
                            <a:srgbClr val="7A0000"/>
                          </a:solidFill>
                          <a:latin typeface="Arial" pitchFamily="34" charset="0"/>
                          <a:ea typeface="Majalla UI"/>
                          <a:cs typeface="B Homa" pitchFamily="2" charset="-78"/>
                        </a:rPr>
                        <a:t>عنوان پروژه :</a:t>
                      </a:r>
                      <a:endParaRPr lang="en-US" sz="1500" b="0" kern="1200" dirty="0" smtClean="0">
                        <a:solidFill>
                          <a:srgbClr val="7A0000"/>
                        </a:solidFill>
                        <a:latin typeface="Arial" pitchFamily="34" charset="0"/>
                        <a:ea typeface="Majalla UI"/>
                        <a:cs typeface="B Homa" pitchFamily="2"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89112">
                <a:tc>
                  <a:txBody>
                    <a:bodyPr/>
                    <a:lstStyle/>
                    <a:p>
                      <a:pPr lvl="1" algn="r" rtl="1" fontAlgn="t"/>
                      <a:r>
                        <a:rPr kumimoji="0" lang="fa-IR" sz="1500" b="0" kern="1200" dirty="0" smtClean="0">
                          <a:solidFill>
                            <a:srgbClr val="7A0000"/>
                          </a:solidFill>
                          <a:latin typeface="Arial" pitchFamily="34" charset="0"/>
                          <a:ea typeface="Majalla UI"/>
                          <a:cs typeface="B Homa" pitchFamily="2" charset="-78"/>
                        </a:rPr>
                        <a:t>100 تن در ساعت/ 800،000</a:t>
                      </a:r>
                      <a:r>
                        <a:rPr kumimoji="0" lang="fa-IR" sz="1500" b="0" kern="1200" baseline="0" dirty="0" smtClean="0">
                          <a:solidFill>
                            <a:srgbClr val="7A0000"/>
                          </a:solidFill>
                          <a:latin typeface="Arial" pitchFamily="34" charset="0"/>
                          <a:ea typeface="Majalla UI"/>
                          <a:cs typeface="B Homa" pitchFamily="2" charset="-78"/>
                        </a:rPr>
                        <a:t> تن در سال</a:t>
                      </a:r>
                      <a:r>
                        <a:rPr kumimoji="0" lang="en-US" sz="1500" b="0" kern="1200" baseline="0" dirty="0" smtClean="0">
                          <a:solidFill>
                            <a:srgbClr val="7A0000"/>
                          </a:solidFill>
                          <a:latin typeface="Arial" pitchFamily="34" charset="0"/>
                          <a:ea typeface="Majalla UI"/>
                          <a:cs typeface="B Homa" pitchFamily="2" charset="-78"/>
                        </a:rPr>
                        <a:t> </a:t>
                      </a:r>
                      <a:r>
                        <a:rPr kumimoji="0" lang="fa-IR" sz="1500" b="0" kern="1200" baseline="0" dirty="0" smtClean="0">
                          <a:solidFill>
                            <a:srgbClr val="7A0000"/>
                          </a:solidFill>
                          <a:latin typeface="Arial" pitchFamily="34" charset="0"/>
                          <a:ea typeface="Majalla UI"/>
                          <a:cs typeface="B Homa" pitchFamily="2" charset="-78"/>
                        </a:rPr>
                        <a:t> و توليد 14 مگاوات برق</a:t>
                      </a:r>
                      <a:endParaRPr kumimoji="0" lang="en-US" sz="1500" b="0" kern="1200" dirty="0">
                        <a:solidFill>
                          <a:srgbClr val="7A0000"/>
                        </a:solidFill>
                        <a:latin typeface="Arial" pitchFamily="34" charset="0"/>
                        <a:ea typeface="Majalla UI"/>
                        <a:cs typeface="B Homa" pitchFamily="2" charset="-78"/>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lvl="1" algn="r" rtl="1" fontAlgn="t"/>
                      <a:r>
                        <a:rPr lang="ar-SA" sz="1500" b="0" kern="1200" dirty="0" smtClean="0">
                          <a:solidFill>
                            <a:srgbClr val="7A0000"/>
                          </a:solidFill>
                          <a:latin typeface="Arial" pitchFamily="34" charset="0"/>
                          <a:ea typeface="Majalla UI"/>
                          <a:cs typeface="B Homa" pitchFamily="2" charset="-78"/>
                        </a:rPr>
                        <a:t>ظرفیت</a:t>
                      </a:r>
                      <a:r>
                        <a:rPr lang="fa-IR" sz="1500" b="0" kern="1200" dirty="0" smtClean="0">
                          <a:solidFill>
                            <a:srgbClr val="7A0000"/>
                          </a:solidFill>
                          <a:latin typeface="Arial" pitchFamily="34" charset="0"/>
                          <a:ea typeface="Majalla UI"/>
                          <a:cs typeface="B Homa" pitchFamily="2" charset="-78"/>
                        </a:rPr>
                        <a:t> واحد :</a:t>
                      </a:r>
                      <a:endParaRPr lang="en-US" sz="1500" b="0" kern="1200" dirty="0">
                        <a:solidFill>
                          <a:srgbClr val="7A0000"/>
                        </a:solidFill>
                        <a:latin typeface="Arial" pitchFamily="34" charset="0"/>
                        <a:ea typeface="Majalla UI"/>
                        <a:cs typeface="B Homa" pitchFamily="2" charset="-78"/>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89112">
                <a:tc>
                  <a:txBody>
                    <a:bodyPr/>
                    <a:lstStyle/>
                    <a:p>
                      <a:pPr lvl="1" algn="r" rtl="1" fontAlgn="t"/>
                      <a:r>
                        <a:rPr lang="ar-SA" sz="1500" b="0" kern="1200" dirty="0">
                          <a:solidFill>
                            <a:srgbClr val="7A0000"/>
                          </a:solidFill>
                          <a:latin typeface="Arial" pitchFamily="34" charset="0"/>
                          <a:ea typeface="Majalla UI"/>
                          <a:cs typeface="B Homa" pitchFamily="2" charset="-78"/>
                        </a:rPr>
                        <a:t>شرکت </a:t>
                      </a:r>
                      <a:r>
                        <a:rPr lang="fa-IR" sz="1500" b="0" kern="1200" dirty="0" smtClean="0">
                          <a:solidFill>
                            <a:srgbClr val="7A0000"/>
                          </a:solidFill>
                          <a:latin typeface="Arial" pitchFamily="34" charset="0"/>
                          <a:ea typeface="Majalla UI"/>
                          <a:cs typeface="B Homa" pitchFamily="2" charset="-78"/>
                        </a:rPr>
                        <a:t>فولاد زرند</a:t>
                      </a:r>
                      <a:r>
                        <a:rPr lang="fa-IR" sz="1500" b="0" kern="1200" baseline="0" dirty="0" smtClean="0">
                          <a:solidFill>
                            <a:srgbClr val="7A0000"/>
                          </a:solidFill>
                          <a:latin typeface="Arial" pitchFamily="34" charset="0"/>
                          <a:ea typeface="Majalla UI"/>
                          <a:cs typeface="B Homa" pitchFamily="2" charset="-78"/>
                        </a:rPr>
                        <a:t> ايرانيان</a:t>
                      </a:r>
                      <a:endParaRPr lang="en-US" sz="1500" b="0" kern="1200" dirty="0">
                        <a:solidFill>
                          <a:srgbClr val="7A0000"/>
                        </a:solidFill>
                        <a:latin typeface="Arial" pitchFamily="34" charset="0"/>
                        <a:ea typeface="Majalla UI"/>
                        <a:cs typeface="B Homa" pitchFamily="2" charset="-78"/>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lvl="1" algn="r" rtl="1" fontAlgn="t"/>
                      <a:r>
                        <a:rPr lang="ar-SA" sz="1500" b="0" kern="1200" dirty="0" smtClean="0">
                          <a:solidFill>
                            <a:srgbClr val="7A0000"/>
                          </a:solidFill>
                          <a:latin typeface="Arial" pitchFamily="34" charset="0"/>
                          <a:ea typeface="Majalla UI"/>
                          <a:cs typeface="B Homa" pitchFamily="2" charset="-78"/>
                        </a:rPr>
                        <a:t>کارفرما</a:t>
                      </a:r>
                      <a:r>
                        <a:rPr lang="fa-IR" sz="1500" b="0" kern="1200" dirty="0" smtClean="0">
                          <a:solidFill>
                            <a:srgbClr val="7A0000"/>
                          </a:solidFill>
                          <a:latin typeface="Arial" pitchFamily="34" charset="0"/>
                          <a:ea typeface="Majalla UI"/>
                          <a:cs typeface="B Homa" pitchFamily="2" charset="-78"/>
                        </a:rPr>
                        <a:t> :</a:t>
                      </a:r>
                      <a:endParaRPr lang="en-US" sz="1500" b="0" kern="1200" dirty="0">
                        <a:solidFill>
                          <a:srgbClr val="7A0000"/>
                        </a:solidFill>
                        <a:latin typeface="Arial" pitchFamily="34" charset="0"/>
                        <a:ea typeface="Majalla UI"/>
                        <a:cs typeface="B Homa" pitchFamily="2" charset="-78"/>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89112">
                <a:tc>
                  <a:txBody>
                    <a:bodyPr/>
                    <a:lstStyle/>
                    <a:p>
                      <a:pPr lvl="1" algn="r" rtl="1" fontAlgn="t"/>
                      <a:r>
                        <a:rPr lang="ar-SA" sz="1500" b="0" kern="1200" dirty="0">
                          <a:solidFill>
                            <a:srgbClr val="7A0000"/>
                          </a:solidFill>
                          <a:latin typeface="Arial" pitchFamily="34" charset="0"/>
                          <a:ea typeface="Majalla UI"/>
                          <a:cs typeface="B Homa" pitchFamily="2" charset="-78"/>
                        </a:rPr>
                        <a:t>شرکت </a:t>
                      </a:r>
                      <a:r>
                        <a:rPr lang="fa-IR" sz="1500" b="0" kern="1200" dirty="0" smtClean="0">
                          <a:solidFill>
                            <a:srgbClr val="7A0000"/>
                          </a:solidFill>
                          <a:latin typeface="Arial" pitchFamily="34" charset="0"/>
                          <a:ea typeface="Majalla UI"/>
                          <a:cs typeface="B Homa" pitchFamily="2" charset="-78"/>
                        </a:rPr>
                        <a:t>فولاد تکنیک</a:t>
                      </a:r>
                      <a:endParaRPr lang="en-US" sz="1500" b="0" kern="1200" dirty="0">
                        <a:solidFill>
                          <a:srgbClr val="7A0000"/>
                        </a:solidFill>
                        <a:latin typeface="Arial" pitchFamily="34" charset="0"/>
                        <a:ea typeface="Majalla UI"/>
                        <a:cs typeface="B Homa" pitchFamily="2" charset="-78"/>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lvl="1" algn="r" rtl="1" fontAlgn="t"/>
                      <a:r>
                        <a:rPr lang="fa-IR" sz="1500" b="0" kern="1200" dirty="0" smtClean="0">
                          <a:solidFill>
                            <a:srgbClr val="7A0000"/>
                          </a:solidFill>
                          <a:latin typeface="Arial" pitchFamily="34" charset="0"/>
                          <a:ea typeface="Majalla UI"/>
                          <a:cs typeface="B Homa" pitchFamily="2" charset="-78"/>
                        </a:rPr>
                        <a:t>مشاور :</a:t>
                      </a:r>
                      <a:endParaRPr lang="en-US" sz="1500" b="0" kern="1200" dirty="0">
                        <a:solidFill>
                          <a:srgbClr val="7A0000"/>
                        </a:solidFill>
                        <a:latin typeface="Arial" pitchFamily="34" charset="0"/>
                        <a:ea typeface="Majalla UI"/>
                        <a:cs typeface="B Homa" pitchFamily="2" charset="-78"/>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89112">
                <a:tc>
                  <a:txBody>
                    <a:bodyPr/>
                    <a:lstStyle/>
                    <a:p>
                      <a:pPr lvl="1" algn="r" rtl="1" fontAlgn="t"/>
                      <a:r>
                        <a:rPr kumimoji="0" lang="fa-IR" sz="1500" b="0" kern="1200" dirty="0" smtClean="0">
                          <a:solidFill>
                            <a:srgbClr val="7A0000"/>
                          </a:solidFill>
                          <a:latin typeface="Arial" pitchFamily="34" charset="0"/>
                          <a:ea typeface="Majalla UI"/>
                          <a:cs typeface="B Homa" pitchFamily="2" charset="-78"/>
                        </a:rPr>
                        <a:t>شرکت  </a:t>
                      </a:r>
                      <a:r>
                        <a:rPr kumimoji="0" lang="en-US" sz="1500" b="0" kern="1200" dirty="0" smtClean="0">
                          <a:solidFill>
                            <a:srgbClr val="7A0000"/>
                          </a:solidFill>
                          <a:latin typeface="Arial" pitchFamily="34" charset="0"/>
                          <a:ea typeface="Majalla UI"/>
                          <a:cs typeface="B Homa" pitchFamily="2" charset="-78"/>
                        </a:rPr>
                        <a:t>GMI</a:t>
                      </a:r>
                      <a:endParaRPr kumimoji="0" lang="en-US" sz="1500" b="0" kern="1200" dirty="0">
                        <a:solidFill>
                          <a:srgbClr val="7A0000"/>
                        </a:solidFill>
                        <a:latin typeface="Arial" pitchFamily="34" charset="0"/>
                        <a:ea typeface="Majalla UI"/>
                        <a:cs typeface="B Homa" pitchFamily="2" charset="-78"/>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lvl="1" algn="r" rtl="1" fontAlgn="t"/>
                      <a:r>
                        <a:rPr lang="ar-SA" sz="1500" b="0" kern="1200" dirty="0" smtClean="0">
                          <a:solidFill>
                            <a:srgbClr val="7A0000"/>
                          </a:solidFill>
                          <a:latin typeface="Arial" pitchFamily="34" charset="0"/>
                          <a:ea typeface="Majalla UI"/>
                          <a:cs typeface="B Homa" pitchFamily="2" charset="-78"/>
                        </a:rPr>
                        <a:t>پیمانکار</a:t>
                      </a:r>
                      <a:r>
                        <a:rPr lang="fa-IR" sz="1500" b="0" kern="1200" dirty="0" smtClean="0">
                          <a:solidFill>
                            <a:srgbClr val="7A0000"/>
                          </a:solidFill>
                          <a:latin typeface="Arial" pitchFamily="34" charset="0"/>
                          <a:ea typeface="Majalla UI"/>
                          <a:cs typeface="B Homa" pitchFamily="2" charset="-78"/>
                        </a:rPr>
                        <a:t>ان</a:t>
                      </a:r>
                      <a:r>
                        <a:rPr lang="fa-IR" sz="1500" b="0" kern="1200" baseline="0" dirty="0" smtClean="0">
                          <a:solidFill>
                            <a:srgbClr val="7A0000"/>
                          </a:solidFill>
                          <a:latin typeface="Arial" pitchFamily="34" charset="0"/>
                          <a:ea typeface="Majalla UI"/>
                          <a:cs typeface="B Homa" pitchFamily="2" charset="-78"/>
                        </a:rPr>
                        <a:t> مشارکت </a:t>
                      </a:r>
                      <a:r>
                        <a:rPr lang="fa-IR" sz="1500" b="0" kern="1200" dirty="0" smtClean="0">
                          <a:solidFill>
                            <a:srgbClr val="7A0000"/>
                          </a:solidFill>
                          <a:latin typeface="Arial" pitchFamily="34" charset="0"/>
                          <a:ea typeface="Majalla UI"/>
                          <a:cs typeface="B Homa" pitchFamily="2" charset="-78"/>
                        </a:rPr>
                        <a:t>:</a:t>
                      </a:r>
                      <a:endParaRPr lang="en-US" sz="1500" b="0" kern="1200" dirty="0">
                        <a:solidFill>
                          <a:srgbClr val="7A0000"/>
                        </a:solidFill>
                        <a:latin typeface="Arial" pitchFamily="34" charset="0"/>
                        <a:ea typeface="Majalla UI"/>
                        <a:cs typeface="B Homa" pitchFamily="2" charset="-78"/>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89112">
                <a:tc>
                  <a:txBody>
                    <a:bodyPr/>
                    <a:lstStyle/>
                    <a:p>
                      <a:pPr lvl="1" algn="r" rtl="1" fontAlgn="t"/>
                      <a:r>
                        <a:rPr lang="fa-IR" sz="1500" b="0" kern="1200" dirty="0" smtClean="0">
                          <a:solidFill>
                            <a:srgbClr val="7A0000"/>
                          </a:solidFill>
                          <a:latin typeface="Arial" pitchFamily="34" charset="0"/>
                          <a:ea typeface="Majalla UI"/>
                          <a:cs typeface="B Homa" pitchFamily="2" charset="-78"/>
                        </a:rPr>
                        <a:t>زرند _</a:t>
                      </a:r>
                      <a:r>
                        <a:rPr lang="fa-IR" sz="1500" b="0" kern="1200" baseline="0" dirty="0" smtClean="0">
                          <a:solidFill>
                            <a:srgbClr val="7A0000"/>
                          </a:solidFill>
                          <a:latin typeface="Arial" pitchFamily="34" charset="0"/>
                          <a:ea typeface="Majalla UI"/>
                          <a:cs typeface="B Homa" pitchFamily="2" charset="-78"/>
                        </a:rPr>
                        <a:t> </a:t>
                      </a:r>
                      <a:r>
                        <a:rPr lang="fa-IR" sz="1500" b="0" kern="1200" dirty="0" smtClean="0">
                          <a:solidFill>
                            <a:srgbClr val="7A0000"/>
                          </a:solidFill>
                          <a:latin typeface="Arial" pitchFamily="34" charset="0"/>
                          <a:ea typeface="Majalla UI"/>
                          <a:cs typeface="B Homa" pitchFamily="2" charset="-78"/>
                        </a:rPr>
                        <a:t>کارخانه کک سازی</a:t>
                      </a:r>
                      <a:endParaRPr lang="en-US" sz="1500" b="0" kern="1200" dirty="0">
                        <a:solidFill>
                          <a:srgbClr val="7A0000"/>
                        </a:solidFill>
                        <a:latin typeface="Arial" pitchFamily="34" charset="0"/>
                        <a:ea typeface="Majalla UI"/>
                        <a:cs typeface="B Homa" pitchFamily="2" charset="-78"/>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lvl="1" algn="r" rtl="1" fontAlgn="t"/>
                      <a:r>
                        <a:rPr lang="ar-SA" sz="1500" b="0" kern="1200" dirty="0">
                          <a:solidFill>
                            <a:srgbClr val="7A0000"/>
                          </a:solidFill>
                          <a:latin typeface="Arial" pitchFamily="34" charset="0"/>
                          <a:ea typeface="Majalla UI"/>
                          <a:cs typeface="B Homa" pitchFamily="2" charset="-78"/>
                        </a:rPr>
                        <a:t>مکان </a:t>
                      </a:r>
                      <a:r>
                        <a:rPr lang="ar-SA" sz="1500" b="0" kern="1200" dirty="0" smtClean="0">
                          <a:solidFill>
                            <a:srgbClr val="7A0000"/>
                          </a:solidFill>
                          <a:latin typeface="Arial" pitchFamily="34" charset="0"/>
                          <a:ea typeface="Majalla UI"/>
                          <a:cs typeface="B Homa" pitchFamily="2" charset="-78"/>
                        </a:rPr>
                        <a:t>پروژه</a:t>
                      </a:r>
                      <a:r>
                        <a:rPr lang="fa-IR" sz="1500" b="0" kern="1200" dirty="0" smtClean="0">
                          <a:solidFill>
                            <a:srgbClr val="7A0000"/>
                          </a:solidFill>
                          <a:latin typeface="Arial" pitchFamily="34" charset="0"/>
                          <a:ea typeface="Majalla UI"/>
                          <a:cs typeface="B Homa" pitchFamily="2" charset="-78"/>
                        </a:rPr>
                        <a:t> :</a:t>
                      </a:r>
                      <a:endParaRPr lang="en-US" sz="1500" b="0" kern="1200" dirty="0">
                        <a:solidFill>
                          <a:srgbClr val="7A0000"/>
                        </a:solidFill>
                        <a:latin typeface="Arial" pitchFamily="34" charset="0"/>
                        <a:ea typeface="Majalla UI"/>
                        <a:cs typeface="B Homa" pitchFamily="2" charset="-78"/>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89112">
                <a:tc>
                  <a:txBody>
                    <a:bodyPr/>
                    <a:lstStyle/>
                    <a:p>
                      <a:pPr marL="457200" lvl="1" algn="r" rtl="1" eaLnBrk="1" fontAlgn="t" latinLnBrk="0" hangingPunct="1"/>
                      <a:r>
                        <a:rPr kumimoji="0" lang="fa-IR" sz="1500" b="0" kern="1200" dirty="0" smtClean="0">
                          <a:solidFill>
                            <a:srgbClr val="7A0000"/>
                          </a:solidFill>
                          <a:latin typeface="Arial" pitchFamily="34" charset="0"/>
                          <a:ea typeface="Majalla UI"/>
                          <a:cs typeface="B Homa" pitchFamily="2" charset="-78"/>
                        </a:rPr>
                        <a:t>92/02/18</a:t>
                      </a:r>
                      <a:endParaRPr kumimoji="0" lang="en-US" sz="1500" b="0" kern="1200" dirty="0" smtClean="0">
                        <a:solidFill>
                          <a:srgbClr val="7A0000"/>
                        </a:solidFill>
                        <a:latin typeface="Arial" pitchFamily="34" charset="0"/>
                        <a:ea typeface="Majalla UI"/>
                        <a:cs typeface="B Homa" pitchFamily="2" charset="-78"/>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lvl="1" algn="r" rtl="1" fontAlgn="t"/>
                      <a:r>
                        <a:rPr lang="ar-SA" sz="1500" b="0" kern="1200" dirty="0">
                          <a:solidFill>
                            <a:srgbClr val="7A0000"/>
                          </a:solidFill>
                          <a:latin typeface="Arial" pitchFamily="34" charset="0"/>
                          <a:ea typeface="Majalla UI"/>
                          <a:cs typeface="B Homa" pitchFamily="2" charset="-78"/>
                        </a:rPr>
                        <a:t>تاریخ </a:t>
                      </a:r>
                      <a:r>
                        <a:rPr lang="fa-IR" sz="1500" b="0" kern="1200" dirty="0" smtClean="0">
                          <a:solidFill>
                            <a:srgbClr val="7A0000"/>
                          </a:solidFill>
                          <a:latin typeface="Arial" pitchFamily="34" charset="0"/>
                          <a:ea typeface="Majalla UI"/>
                          <a:cs typeface="B Homa" pitchFamily="2" charset="-78"/>
                        </a:rPr>
                        <a:t>تنفیذ </a:t>
                      </a:r>
                      <a:r>
                        <a:rPr lang="ar-SA" sz="1500" b="0" kern="1200" dirty="0" smtClean="0">
                          <a:solidFill>
                            <a:srgbClr val="7A0000"/>
                          </a:solidFill>
                          <a:latin typeface="Arial" pitchFamily="34" charset="0"/>
                          <a:ea typeface="Majalla UI"/>
                          <a:cs typeface="B Homa" pitchFamily="2" charset="-78"/>
                        </a:rPr>
                        <a:t>قرارداد</a:t>
                      </a:r>
                      <a:r>
                        <a:rPr lang="fa-IR" sz="1500" b="0" kern="1200" dirty="0" smtClean="0">
                          <a:solidFill>
                            <a:srgbClr val="7A0000"/>
                          </a:solidFill>
                          <a:latin typeface="Arial" pitchFamily="34" charset="0"/>
                          <a:ea typeface="Majalla UI"/>
                          <a:cs typeface="B Homa" pitchFamily="2" charset="-78"/>
                        </a:rPr>
                        <a:t> :</a:t>
                      </a:r>
                      <a:endParaRPr lang="en-US" sz="1500" b="0" kern="1200" dirty="0">
                        <a:solidFill>
                          <a:srgbClr val="7A0000"/>
                        </a:solidFill>
                        <a:latin typeface="Arial" pitchFamily="34" charset="0"/>
                        <a:ea typeface="Majalla UI"/>
                        <a:cs typeface="B Homa" pitchFamily="2" charset="-78"/>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89115">
                <a:tc>
                  <a:txBody>
                    <a:bodyPr/>
                    <a:lstStyle/>
                    <a:p>
                      <a:pPr marL="457200" marR="0" lvl="1" indent="0" algn="r" defTabSz="914400" rtl="1" eaLnBrk="1" fontAlgn="t" latinLnBrk="0" hangingPunct="1">
                        <a:lnSpc>
                          <a:spcPct val="100000"/>
                        </a:lnSpc>
                        <a:spcBef>
                          <a:spcPts val="0"/>
                        </a:spcBef>
                        <a:spcAft>
                          <a:spcPts val="0"/>
                        </a:spcAft>
                        <a:buClrTx/>
                        <a:buSzTx/>
                        <a:buFontTx/>
                        <a:buNone/>
                        <a:tabLst/>
                        <a:defRPr/>
                      </a:pPr>
                      <a:r>
                        <a:rPr kumimoji="0" lang="fa-IR" sz="1800" b="1" kern="1200" baseline="0" dirty="0" smtClean="0">
                          <a:solidFill>
                            <a:schemeClr val="accent4">
                              <a:lumMod val="75000"/>
                            </a:schemeClr>
                          </a:solidFill>
                          <a:latin typeface="Arial" pitchFamily="34" charset="0"/>
                          <a:ea typeface="Majalla UI"/>
                          <a:cs typeface="B Homa" pitchFamily="2" charset="-78"/>
                        </a:rPr>
                        <a:t>85</a:t>
                      </a:r>
                      <a:r>
                        <a:rPr kumimoji="0" lang="fa-IR" sz="1500" b="0" kern="1200" baseline="0" dirty="0" smtClean="0">
                          <a:solidFill>
                            <a:srgbClr val="7A0000"/>
                          </a:solidFill>
                          <a:latin typeface="Arial" pitchFamily="34" charset="0"/>
                          <a:ea typeface="Majalla UI"/>
                          <a:cs typeface="B Homa" pitchFamily="2" charset="-78"/>
                        </a:rPr>
                        <a:t> درصد</a:t>
                      </a: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457200" marR="0" lvl="1" indent="0" algn="r" defTabSz="914400" rtl="1" eaLnBrk="1" fontAlgn="t" latinLnBrk="0" hangingPunct="1">
                        <a:lnSpc>
                          <a:spcPct val="100000"/>
                        </a:lnSpc>
                        <a:spcBef>
                          <a:spcPts val="0"/>
                        </a:spcBef>
                        <a:spcAft>
                          <a:spcPts val="0"/>
                        </a:spcAft>
                        <a:buClrTx/>
                        <a:buSzTx/>
                        <a:buFontTx/>
                        <a:buNone/>
                        <a:tabLst/>
                        <a:defRPr/>
                      </a:pPr>
                      <a:r>
                        <a:rPr lang="fa-IR" sz="1500" b="0" kern="1200" dirty="0" smtClean="0">
                          <a:solidFill>
                            <a:srgbClr val="7A0000"/>
                          </a:solidFill>
                          <a:latin typeface="Arial" pitchFamily="34" charset="0"/>
                          <a:ea typeface="Majalla UI"/>
                          <a:cs typeface="B Homa" pitchFamily="2" charset="-78"/>
                        </a:rPr>
                        <a:t>درصد پیشرفت</a:t>
                      </a:r>
                      <a:endParaRPr lang="en-US" sz="1500" b="0" kern="1200" dirty="0" smtClean="0">
                        <a:solidFill>
                          <a:srgbClr val="7A0000"/>
                        </a:solidFill>
                        <a:latin typeface="Arial" pitchFamily="34" charset="0"/>
                        <a:ea typeface="Majalla UI"/>
                        <a:cs typeface="B Homa" pitchFamily="2" charset="-78"/>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20713">
                <a:tc>
                  <a:txBody>
                    <a:bodyPr/>
                    <a:lstStyle/>
                    <a:p>
                      <a:pPr marL="457200" lvl="1" algn="r" rtl="1" eaLnBrk="1" fontAlgn="t" latinLnBrk="0" hangingPunct="1"/>
                      <a:r>
                        <a:rPr kumimoji="0" lang="fa-IR" sz="2400" b="0" kern="1200" dirty="0" smtClean="0">
                          <a:solidFill>
                            <a:srgbClr val="7A0000"/>
                          </a:solidFill>
                          <a:latin typeface="Arial" pitchFamily="34" charset="0"/>
                          <a:ea typeface="Majalla UI"/>
                          <a:cs typeface="B Homa" pitchFamily="2" charset="-78"/>
                        </a:rPr>
                        <a:t>31،750،000 یورو </a:t>
                      </a:r>
                      <a:endParaRPr kumimoji="0" lang="en-US" sz="2400" b="0" kern="1200" dirty="0">
                        <a:solidFill>
                          <a:srgbClr val="7A0000"/>
                        </a:solidFill>
                        <a:latin typeface="Arial" pitchFamily="34" charset="0"/>
                        <a:ea typeface="Majalla UI"/>
                        <a:cs typeface="B Homa" pitchFamily="2" charset="-78"/>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lvl="1" algn="r" rtl="1" fontAlgn="t"/>
                      <a:r>
                        <a:rPr lang="fa-IR" sz="1500" b="0" kern="1200" dirty="0" smtClean="0">
                          <a:solidFill>
                            <a:srgbClr val="7A0000"/>
                          </a:solidFill>
                          <a:latin typeface="Arial" pitchFamily="34" charset="0"/>
                          <a:ea typeface="Majalla UI"/>
                          <a:cs typeface="B Homa" pitchFamily="2" charset="-78"/>
                        </a:rPr>
                        <a:t>مبلغ پیمان :</a:t>
                      </a:r>
                      <a:endParaRPr lang="en-US" sz="1500" b="0" kern="1200" dirty="0">
                        <a:solidFill>
                          <a:srgbClr val="7A0000"/>
                        </a:solidFill>
                        <a:latin typeface="Arial" pitchFamily="34" charset="0"/>
                        <a:ea typeface="Majalla UI"/>
                        <a:cs typeface="B Homa" pitchFamily="2" charset="-78"/>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
        <p:nvSpPr>
          <p:cNvPr id="5" name="Rectangle 4"/>
          <p:cNvSpPr/>
          <p:nvPr/>
        </p:nvSpPr>
        <p:spPr>
          <a:xfrm>
            <a:off x="3200400" y="1295400"/>
            <a:ext cx="2972289" cy="461665"/>
          </a:xfrm>
          <a:prstGeom prst="rect">
            <a:avLst/>
          </a:prstGeom>
        </p:spPr>
        <p:txBody>
          <a:bodyPr wrap="none">
            <a:spAutoFit/>
          </a:bodyPr>
          <a:lstStyle/>
          <a:p>
            <a:r>
              <a:rPr lang="en-US" sz="2400" b="1" dirty="0">
                <a:latin typeface="Times New Roman" pitchFamily="18" charset="0"/>
                <a:cs typeface="Times New Roman" pitchFamily="18" charset="0"/>
              </a:rPr>
              <a:t>Coke Dry Quenching</a:t>
            </a:r>
            <a:endParaRPr lang="fa-I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017761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kvarz\Desktop\New folder (5)\mohit_zist_compress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281" y="2438400"/>
            <a:ext cx="8610600" cy="281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406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5257800"/>
            <a:ext cx="7391400" cy="1447800"/>
          </a:xfrm>
        </p:spPr>
        <p:txBody>
          <a:bodyPr>
            <a:noAutofit/>
          </a:bodyPr>
          <a:lstStyle/>
          <a:p>
            <a:pPr marL="342900" indent="-342900" algn="r" eaLnBrk="0" hangingPunct="0">
              <a:lnSpc>
                <a:spcPct val="150000"/>
              </a:lnSpc>
              <a:spcBef>
                <a:spcPct val="20000"/>
              </a:spcBef>
              <a:defRPr/>
            </a:pPr>
            <a:r>
              <a:rPr lang="fa-IR" sz="2000" b="1" kern="0" dirty="0">
                <a:solidFill>
                  <a:schemeClr val="tx1"/>
                </a:solidFill>
                <a:cs typeface="B Titr" pitchFamily="2" charset="-78"/>
              </a:rPr>
              <a:t/>
            </a:r>
            <a:br>
              <a:rPr lang="fa-IR" sz="2000" b="1" kern="0" dirty="0">
                <a:solidFill>
                  <a:schemeClr val="tx1"/>
                </a:solidFill>
                <a:cs typeface="B Titr" pitchFamily="2" charset="-78"/>
              </a:rPr>
            </a:br>
            <a:r>
              <a:rPr lang="fa-IR" sz="2000" b="1" kern="0" dirty="0" smtClean="0">
                <a:solidFill>
                  <a:schemeClr val="tx1"/>
                </a:solidFill>
                <a:cs typeface="B Titr" pitchFamily="2" charset="-78"/>
              </a:rPr>
              <a:t> </a:t>
            </a:r>
            <a:r>
              <a:rPr lang="fa-IR" sz="2000" b="1" kern="0" dirty="0">
                <a:solidFill>
                  <a:schemeClr val="tx1"/>
                </a:solidFill>
                <a:cs typeface="B Titr" pitchFamily="2" charset="-78"/>
              </a:rPr>
              <a:t/>
            </a:r>
            <a:br>
              <a:rPr lang="fa-IR" sz="2000" b="1" kern="0" dirty="0">
                <a:solidFill>
                  <a:schemeClr val="tx1"/>
                </a:solidFill>
                <a:cs typeface="B Titr" pitchFamily="2" charset="-78"/>
              </a:rPr>
            </a:br>
            <a:r>
              <a:rPr lang="fa-IR" sz="2400" b="1" kern="0" dirty="0">
                <a:solidFill>
                  <a:schemeClr val="tx1"/>
                </a:solidFill>
                <a:cs typeface="B Titr" pitchFamily="2" charset="-78"/>
              </a:rPr>
              <a:t/>
            </a:r>
            <a:br>
              <a:rPr lang="fa-IR" sz="2400" b="1" kern="0" dirty="0">
                <a:solidFill>
                  <a:schemeClr val="tx1"/>
                </a:solidFill>
                <a:cs typeface="B Titr" pitchFamily="2" charset="-78"/>
              </a:rPr>
            </a:br>
            <a:endParaRPr lang="en-US" sz="2400" b="1" dirty="0">
              <a:solidFill>
                <a:schemeClr val="tx1"/>
              </a:solidFill>
              <a:cs typeface="B Titr" pitchFamily="2" charset="-78"/>
            </a:endParaRPr>
          </a:p>
        </p:txBody>
      </p:sp>
      <p:sp>
        <p:nvSpPr>
          <p:cNvPr id="4" name="Rectangle 3"/>
          <p:cNvSpPr txBox="1">
            <a:spLocks noGrp="1" noChangeArrowheads="1"/>
          </p:cNvSpPr>
          <p:nvPr>
            <p:ph idx="1"/>
          </p:nvPr>
        </p:nvSpPr>
        <p:spPr bwMode="auto">
          <a:xfrm>
            <a:off x="3152775" y="1752600"/>
            <a:ext cx="6096000" cy="914400"/>
          </a:xfrm>
          <a:prstGeom prst="rect">
            <a:avLst/>
          </a:prstGeom>
          <a:noFill/>
          <a:ln w="9525">
            <a:noFill/>
            <a:miter lim="800000"/>
            <a:headEnd/>
            <a:tailEnd/>
          </a:ln>
        </p:spPr>
        <p:txBody>
          <a:bodyPr>
            <a:normAutofit fontScale="92500" lnSpcReduction="10000"/>
          </a:bodyPr>
          <a:lstStyle/>
          <a:p>
            <a:pPr marL="0" indent="0" algn="ctr" eaLnBrk="0" hangingPunct="0">
              <a:buNone/>
              <a:defRPr/>
            </a:pPr>
            <a:r>
              <a:rPr lang="fa-IR" sz="2800" b="1" dirty="0" smtClean="0">
                <a:solidFill>
                  <a:srgbClr val="002060"/>
                </a:solidFill>
                <a:effectLst>
                  <a:outerShdw blurRad="38100" dist="38100" dir="2700000" algn="tl">
                    <a:srgbClr val="000000">
                      <a:alpha val="43137"/>
                    </a:srgbClr>
                  </a:outerShdw>
                </a:effectLst>
                <a:ea typeface="Majalla UI"/>
                <a:cs typeface="B Mitra" pitchFamily="2" charset="-78"/>
              </a:rPr>
              <a:t>شرکت فولاد زرند ایرانیان</a:t>
            </a:r>
          </a:p>
          <a:p>
            <a:pPr marL="0" indent="0" algn="ctr" eaLnBrk="0" hangingPunct="0">
              <a:buNone/>
              <a:defRPr/>
            </a:pPr>
            <a:r>
              <a:rPr lang="fa-IR" sz="2800" b="1" dirty="0">
                <a:solidFill>
                  <a:srgbClr val="002060"/>
                </a:solidFill>
                <a:effectLst>
                  <a:outerShdw blurRad="38100" dist="38100" dir="2700000" algn="tl">
                    <a:srgbClr val="000000">
                      <a:alpha val="43137"/>
                    </a:srgbClr>
                  </a:outerShdw>
                </a:effectLst>
                <a:ea typeface="Majalla UI"/>
                <a:cs typeface="B Mitra" pitchFamily="2" charset="-78"/>
              </a:rPr>
              <a:t>مجتمع کک سازی و پالایشگاه</a:t>
            </a:r>
            <a:endParaRPr lang="fa-IR" sz="2800" b="1" dirty="0" smtClean="0">
              <a:solidFill>
                <a:srgbClr val="002060"/>
              </a:solidFill>
              <a:effectLst>
                <a:outerShdw blurRad="38100" dist="38100" dir="2700000" algn="tl">
                  <a:srgbClr val="000000">
                    <a:alpha val="43137"/>
                  </a:srgbClr>
                </a:outerShdw>
              </a:effectLst>
              <a:ea typeface="Majalla UI"/>
              <a:cs typeface="B Mitra" pitchFamily="2" charset="-78"/>
            </a:endParaRPr>
          </a:p>
        </p:txBody>
      </p:sp>
      <p:sp>
        <p:nvSpPr>
          <p:cNvPr id="3" name="TextBox 2"/>
          <p:cNvSpPr txBox="1"/>
          <p:nvPr/>
        </p:nvSpPr>
        <p:spPr>
          <a:xfrm>
            <a:off x="4038600" y="2819400"/>
            <a:ext cx="4572000" cy="1384995"/>
          </a:xfrm>
          <a:prstGeom prst="rect">
            <a:avLst/>
          </a:prstGeom>
          <a:noFill/>
        </p:spPr>
        <p:txBody>
          <a:bodyPr wrap="square" rtlCol="1">
            <a:spAutoFit/>
          </a:bodyPr>
          <a:lstStyle/>
          <a:p>
            <a:pPr algn="ctr" eaLnBrk="0" hangingPunct="0">
              <a:defRPr/>
            </a:pPr>
            <a:endParaRPr lang="fa-IR" sz="1200" b="1" dirty="0">
              <a:solidFill>
                <a:srgbClr val="002060"/>
              </a:solidFill>
              <a:effectLst>
                <a:outerShdw blurRad="38100" dist="38100" dir="2700000" algn="tl">
                  <a:srgbClr val="000000">
                    <a:alpha val="43137"/>
                  </a:srgbClr>
                </a:outerShdw>
              </a:effectLst>
              <a:ea typeface="Majalla UI"/>
              <a:cs typeface="B Mitra" pitchFamily="2" charset="-78"/>
            </a:endParaRPr>
          </a:p>
          <a:p>
            <a:pPr algn="ctr" eaLnBrk="0" hangingPunct="0">
              <a:defRPr/>
            </a:pPr>
            <a:r>
              <a:rPr lang="fa-IR" sz="2400" b="1" dirty="0">
                <a:solidFill>
                  <a:srgbClr val="002060"/>
                </a:solidFill>
                <a:effectLst>
                  <a:outerShdw blurRad="38100" dist="38100" dir="2700000" algn="tl">
                    <a:srgbClr val="000000">
                      <a:alpha val="43137"/>
                    </a:srgbClr>
                  </a:outerShdw>
                </a:effectLst>
                <a:ea typeface="Majalla UI"/>
                <a:cs typeface="B Mitra" pitchFamily="2" charset="-78"/>
              </a:rPr>
              <a:t>پروژه خاموش سازی کک به روش خشک </a:t>
            </a:r>
          </a:p>
          <a:p>
            <a:pPr algn="ctr" eaLnBrk="0" hangingPunct="0">
              <a:defRPr/>
            </a:pPr>
            <a:r>
              <a:rPr lang="fa-IR" sz="2400" b="1" dirty="0">
                <a:solidFill>
                  <a:srgbClr val="002060"/>
                </a:solidFill>
                <a:effectLst>
                  <a:outerShdw blurRad="38100" dist="38100" dir="2700000" algn="tl">
                    <a:srgbClr val="000000">
                      <a:alpha val="43137"/>
                    </a:srgbClr>
                  </a:outerShdw>
                </a:effectLst>
                <a:ea typeface="Majalla UI"/>
                <a:cs typeface="B Mitra" pitchFamily="2" charset="-78"/>
              </a:rPr>
              <a:t> </a:t>
            </a:r>
            <a:r>
              <a:rPr lang="en-US" sz="2400" b="1" dirty="0">
                <a:solidFill>
                  <a:srgbClr val="002060"/>
                </a:solidFill>
                <a:effectLst>
                  <a:outerShdw blurRad="38100" dist="38100" dir="2700000" algn="tl">
                    <a:srgbClr val="000000">
                      <a:alpha val="43137"/>
                    </a:srgbClr>
                  </a:outerShdw>
                </a:effectLst>
                <a:ea typeface="Majalla UI"/>
                <a:cs typeface="B Mitra" pitchFamily="2" charset="-78"/>
              </a:rPr>
              <a:t>Coke Dry Quenching</a:t>
            </a:r>
            <a:endParaRPr lang="fa-IR" sz="2400" b="1" dirty="0">
              <a:solidFill>
                <a:srgbClr val="002060"/>
              </a:solidFill>
              <a:effectLst>
                <a:outerShdw blurRad="38100" dist="38100" dir="2700000" algn="tl">
                  <a:srgbClr val="000000">
                    <a:alpha val="43137"/>
                  </a:srgbClr>
                </a:outerShdw>
              </a:effectLst>
              <a:ea typeface="Majalla UI"/>
              <a:cs typeface="B Mitra" pitchFamily="2" charset="-78"/>
            </a:endParaRPr>
          </a:p>
          <a:p>
            <a:endParaRPr lang="fa-IR" sz="2400" dirty="0"/>
          </a:p>
        </p:txBody>
      </p:sp>
      <p:sp>
        <p:nvSpPr>
          <p:cNvPr id="6" name="TextBox 5"/>
          <p:cNvSpPr txBox="1"/>
          <p:nvPr/>
        </p:nvSpPr>
        <p:spPr>
          <a:xfrm>
            <a:off x="4486275" y="914400"/>
            <a:ext cx="3429000" cy="461665"/>
          </a:xfrm>
          <a:prstGeom prst="rect">
            <a:avLst/>
          </a:prstGeom>
          <a:noFill/>
        </p:spPr>
        <p:txBody>
          <a:bodyPr wrap="square" rtlCol="1">
            <a:spAutoFit/>
          </a:bodyPr>
          <a:lstStyle/>
          <a:p>
            <a:pPr algn="ctr"/>
            <a:r>
              <a:rPr lang="fa-IR" sz="2400" dirty="0" smtClean="0">
                <a:cs typeface="B Titr" pitchFamily="2" charset="-78"/>
              </a:rPr>
              <a:t>بسم الله الرحمن الرحیم </a:t>
            </a:r>
            <a:endParaRPr lang="fa-IR" sz="2400" dirty="0">
              <a:cs typeface="B Titr" pitchFamily="2" charset="-78"/>
            </a:endParaRPr>
          </a:p>
        </p:txBody>
      </p:sp>
    </p:spTree>
    <p:extLst>
      <p:ext uri="{BB962C8B-B14F-4D97-AF65-F5344CB8AC3E}">
        <p14:creationId xmlns:p14="http://schemas.microsoft.com/office/powerpoint/2010/main" val="367011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1319"/>
          <a:stretch/>
        </p:blipFill>
        <p:spPr>
          <a:xfrm>
            <a:off x="2209800" y="1143000"/>
            <a:ext cx="4495800" cy="1590822"/>
          </a:xfrm>
          <a:prstGeom prst="rect">
            <a:avLst/>
          </a:prstGeom>
        </p:spPr>
      </p:pic>
      <p:sp>
        <p:nvSpPr>
          <p:cNvPr id="3" name="Rectangle 2"/>
          <p:cNvSpPr/>
          <p:nvPr/>
        </p:nvSpPr>
        <p:spPr>
          <a:xfrm>
            <a:off x="1295400" y="3200400"/>
            <a:ext cx="6629400" cy="1477328"/>
          </a:xfrm>
          <a:prstGeom prst="rect">
            <a:avLst/>
          </a:prstGeom>
          <a:noFill/>
          <a:ln>
            <a:noFill/>
          </a:ln>
        </p:spPr>
        <p:txBody>
          <a:bodyPr wrap="square">
            <a:spAutoFit/>
          </a:bodyPr>
          <a:lstStyle/>
          <a:p>
            <a:pPr algn="just"/>
            <a:endParaRPr lang="fa-IR" b="1" dirty="0">
              <a:cs typeface="B Titr" pitchFamily="2" charset="-78"/>
            </a:endParaRPr>
          </a:p>
          <a:p>
            <a:pPr algn="just"/>
            <a:r>
              <a:rPr lang="fa-IR" b="1" dirty="0">
                <a:cs typeface="B Nazanin" pitchFamily="2" charset="-78"/>
              </a:rPr>
              <a:t>شرکت فولاد زرند ایرانیان (سهامی خاص) در </a:t>
            </a:r>
            <a:r>
              <a:rPr lang="fa-IR" b="1" dirty="0" smtClean="0">
                <a:cs typeface="B Nazanin" pitchFamily="2" charset="-78"/>
              </a:rPr>
              <a:t>سال 1387 با سرمایه </a:t>
            </a:r>
            <a:r>
              <a:rPr lang="fa-IR" b="1" dirty="0">
                <a:cs typeface="B Nazanin" pitchFamily="2" charset="-78"/>
              </a:rPr>
              <a:t>گذاری شرکت هلدینگ توسعه معادن و صنایع معدنی خاورمیانه (میدکو) تأسیس و تحت شماره 333265 در اداره ثبت شرکتها و مالکیت صنعتی تهران به ثبت رسیده است</a:t>
            </a:r>
            <a:r>
              <a:rPr lang="fa-IR" b="1" dirty="0" smtClean="0">
                <a:cs typeface="B Nazanin" pitchFamily="2" charset="-78"/>
              </a:rPr>
              <a:t>.</a:t>
            </a:r>
          </a:p>
          <a:p>
            <a:pPr algn="just"/>
            <a:endParaRPr lang="fa-IR" b="1" dirty="0">
              <a:cs typeface="B Nazanin" pitchFamily="2" charset="-78"/>
            </a:endParaRPr>
          </a:p>
        </p:txBody>
      </p:sp>
      <p:sp>
        <p:nvSpPr>
          <p:cNvPr id="4" name="Rectangle 3"/>
          <p:cNvSpPr/>
          <p:nvPr/>
        </p:nvSpPr>
        <p:spPr>
          <a:xfrm>
            <a:off x="3383735" y="5117068"/>
            <a:ext cx="2452729" cy="369332"/>
          </a:xfrm>
          <a:prstGeom prst="rect">
            <a:avLst/>
          </a:prstGeom>
        </p:spPr>
        <p:txBody>
          <a:bodyPr wrap="square">
            <a:spAutoFit/>
          </a:bodyPr>
          <a:lstStyle/>
          <a:p>
            <a:pPr algn="ctr"/>
            <a:r>
              <a:rPr lang="fa-IR" b="1" dirty="0">
                <a:cs typeface="B Nazanin" pitchFamily="2" charset="-78"/>
              </a:rPr>
              <a:t>کارخانجات و پروژه </a:t>
            </a:r>
            <a:r>
              <a:rPr lang="fa-IR" b="1" dirty="0" smtClean="0">
                <a:cs typeface="B Nazanin" pitchFamily="2" charset="-78"/>
              </a:rPr>
              <a:t>ها... </a:t>
            </a:r>
            <a:endParaRPr lang="fa-IR" b="1" dirty="0">
              <a:cs typeface="B Nazanin" pitchFamily="2" charset="-78"/>
            </a:endParaRPr>
          </a:p>
        </p:txBody>
      </p:sp>
    </p:spTree>
    <p:extLst>
      <p:ext uri="{BB962C8B-B14F-4D97-AF65-F5344CB8AC3E}">
        <p14:creationId xmlns:p14="http://schemas.microsoft.com/office/powerpoint/2010/main" val="2406670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590800"/>
            <a:ext cx="8153400" cy="3539430"/>
          </a:xfrm>
          <a:prstGeom prst="rect">
            <a:avLst/>
          </a:prstGeom>
        </p:spPr>
        <p:txBody>
          <a:bodyPr wrap="square">
            <a:spAutoFit/>
          </a:bodyPr>
          <a:lstStyle/>
          <a:p>
            <a:pPr marL="342900" indent="-342900">
              <a:buFont typeface="+mj-lt"/>
              <a:buAutoNum type="arabicPeriod"/>
            </a:pPr>
            <a:r>
              <a:rPr lang="fa-IR" sz="1600" dirty="0">
                <a:solidFill>
                  <a:schemeClr val="accent4">
                    <a:lumMod val="50000"/>
                  </a:schemeClr>
                </a:solidFill>
                <a:cs typeface="B Titr" pitchFamily="2" charset="-78"/>
              </a:rPr>
              <a:t>آماده سازی و استخراج معدن جلال آباد زرند </a:t>
            </a:r>
            <a:r>
              <a:rPr lang="fa-IR" sz="1600" dirty="0" smtClean="0">
                <a:cs typeface="B Nazanin" pitchFamily="2" charset="-78"/>
              </a:rPr>
              <a:t/>
            </a:r>
            <a:br>
              <a:rPr lang="fa-IR" sz="1600" dirty="0" smtClean="0">
                <a:cs typeface="B Nazanin" pitchFamily="2" charset="-78"/>
              </a:rPr>
            </a:br>
            <a:r>
              <a:rPr lang="en-US" sz="1600" dirty="0" smtClean="0">
                <a:cs typeface="B Nazanin" pitchFamily="2" charset="-78"/>
              </a:rPr>
              <a:t>Jalal </a:t>
            </a:r>
            <a:r>
              <a:rPr lang="en-US" sz="1600" dirty="0">
                <a:cs typeface="B Nazanin" pitchFamily="2" charset="-78"/>
              </a:rPr>
              <a:t>Abad Iron Ore </a:t>
            </a:r>
            <a:r>
              <a:rPr lang="en-US" sz="1600" dirty="0" smtClean="0">
                <a:cs typeface="B Nazanin" pitchFamily="2" charset="-78"/>
              </a:rPr>
              <a:t>Mine</a:t>
            </a:r>
            <a:endParaRPr lang="fa-IR" sz="1600" dirty="0" smtClean="0">
              <a:cs typeface="B Nazanin" pitchFamily="2" charset="-78"/>
            </a:endParaRPr>
          </a:p>
          <a:p>
            <a:pPr marL="342900" indent="-342900">
              <a:buFont typeface="+mj-lt"/>
              <a:buAutoNum type="arabicPeriod"/>
            </a:pPr>
            <a:endParaRPr lang="fa-IR" sz="1600" dirty="0">
              <a:cs typeface="B Nazanin" pitchFamily="2" charset="-78"/>
            </a:endParaRPr>
          </a:p>
          <a:p>
            <a:pPr marL="342900" indent="-342900">
              <a:buFont typeface="+mj-lt"/>
              <a:buAutoNum type="arabicPeriod"/>
            </a:pPr>
            <a:r>
              <a:rPr lang="fa-IR" sz="1600" dirty="0">
                <a:cs typeface="B Nazanin" pitchFamily="2" charset="-78"/>
              </a:rPr>
              <a:t>  </a:t>
            </a:r>
            <a:r>
              <a:rPr lang="fa-IR" sz="1600" dirty="0">
                <a:solidFill>
                  <a:schemeClr val="accent4">
                    <a:lumMod val="50000"/>
                  </a:schemeClr>
                </a:solidFill>
                <a:cs typeface="B Titr" pitchFamily="2" charset="-78"/>
              </a:rPr>
              <a:t>کارخانه کنسانتره شماره 1 سنگ آهن زرند با ظرفیت 2 میلیون تن در سال</a:t>
            </a:r>
            <a:br>
              <a:rPr lang="fa-IR" sz="1600" dirty="0">
                <a:solidFill>
                  <a:schemeClr val="accent4">
                    <a:lumMod val="50000"/>
                  </a:schemeClr>
                </a:solidFill>
                <a:cs typeface="B Titr" pitchFamily="2" charset="-78"/>
              </a:rPr>
            </a:br>
            <a:r>
              <a:rPr lang="fa-IR" sz="1600" dirty="0" smtClean="0">
                <a:cs typeface="B Nazanin" pitchFamily="2" charset="-78"/>
              </a:rPr>
              <a:t> </a:t>
            </a:r>
            <a:r>
              <a:rPr lang="en-US" sz="1600" dirty="0" err="1">
                <a:cs typeface="B Nazanin" pitchFamily="2" charset="-78"/>
              </a:rPr>
              <a:t>Zarand</a:t>
            </a:r>
            <a:r>
              <a:rPr lang="en-US" sz="1600" dirty="0">
                <a:cs typeface="B Nazanin" pitchFamily="2" charset="-78"/>
              </a:rPr>
              <a:t> Iron Ore Concentration plant no. 1 (2,000,000 ton</a:t>
            </a:r>
            <a:r>
              <a:rPr lang="en-US" sz="1600" dirty="0" smtClean="0">
                <a:cs typeface="B Nazanin" pitchFamily="2" charset="-78"/>
              </a:rPr>
              <a:t>)</a:t>
            </a:r>
          </a:p>
          <a:p>
            <a:pPr marL="342900" indent="-342900">
              <a:buFont typeface="+mj-lt"/>
              <a:buAutoNum type="arabicPeriod"/>
            </a:pPr>
            <a:endParaRPr lang="en-US" sz="1600" dirty="0" smtClean="0">
              <a:cs typeface="B Nazanin" pitchFamily="2" charset="-78"/>
            </a:endParaRPr>
          </a:p>
          <a:p>
            <a:pPr marL="342900" indent="-342900">
              <a:buFont typeface="+mj-lt"/>
              <a:buAutoNum type="arabicPeriod"/>
            </a:pPr>
            <a:endParaRPr lang="fa-IR" sz="1600" dirty="0">
              <a:cs typeface="B Nazanin" pitchFamily="2" charset="-78"/>
            </a:endParaRPr>
          </a:p>
          <a:p>
            <a:pPr marL="342900" indent="-342900">
              <a:buFont typeface="+mj-lt"/>
              <a:buAutoNum type="arabicPeriod"/>
            </a:pPr>
            <a:r>
              <a:rPr lang="fa-IR" sz="1600" dirty="0">
                <a:solidFill>
                  <a:schemeClr val="accent4">
                    <a:lumMod val="50000"/>
                  </a:schemeClr>
                </a:solidFill>
                <a:cs typeface="B Titr" pitchFamily="2" charset="-78"/>
              </a:rPr>
              <a:t>کارخانه کنسانتره شماره 2 سنگ آهن زرند با ظرفیت 2 میلیون تن در سال</a:t>
            </a:r>
            <a:r>
              <a:rPr lang="fa-IR" sz="1600" dirty="0" smtClean="0">
                <a:cs typeface="B Nazanin" pitchFamily="2" charset="-78"/>
              </a:rPr>
              <a:t/>
            </a:r>
            <a:br>
              <a:rPr lang="fa-IR" sz="1600" dirty="0" smtClean="0">
                <a:cs typeface="B Nazanin" pitchFamily="2" charset="-78"/>
              </a:rPr>
            </a:br>
            <a:r>
              <a:rPr lang="fa-IR" sz="1600" dirty="0" smtClean="0">
                <a:cs typeface="B Nazanin" pitchFamily="2" charset="-78"/>
              </a:rPr>
              <a:t> </a:t>
            </a:r>
            <a:r>
              <a:rPr lang="en-US" sz="1600" dirty="0" err="1" smtClean="0">
                <a:cs typeface="B Nazanin" pitchFamily="2" charset="-78"/>
              </a:rPr>
              <a:t>Zarand</a:t>
            </a:r>
            <a:r>
              <a:rPr lang="en-US" sz="1600" dirty="0" smtClean="0">
                <a:cs typeface="B Nazanin" pitchFamily="2" charset="-78"/>
              </a:rPr>
              <a:t> </a:t>
            </a:r>
            <a:r>
              <a:rPr lang="en-US" sz="1600" dirty="0">
                <a:cs typeface="B Nazanin" pitchFamily="2" charset="-78"/>
              </a:rPr>
              <a:t>Iron Ore </a:t>
            </a:r>
            <a:r>
              <a:rPr lang="en-US" sz="1600" dirty="0" smtClean="0">
                <a:cs typeface="B Nazanin" pitchFamily="2" charset="-78"/>
              </a:rPr>
              <a:t>Concentration  </a:t>
            </a:r>
            <a:r>
              <a:rPr lang="en-US" sz="1600" dirty="0">
                <a:cs typeface="B Nazanin" pitchFamily="2" charset="-78"/>
              </a:rPr>
              <a:t>plant no. 2 (2,000,000 ton)</a:t>
            </a:r>
            <a:endParaRPr lang="fa-IR" sz="1600" dirty="0">
              <a:cs typeface="B Nazanin" pitchFamily="2" charset="-78"/>
            </a:endParaRPr>
          </a:p>
          <a:p>
            <a:pPr marL="342900" indent="-342900">
              <a:buFont typeface="+mj-lt"/>
              <a:buAutoNum type="arabicPeriod"/>
            </a:pPr>
            <a:endParaRPr lang="fa-IR" sz="1600" dirty="0">
              <a:cs typeface="B Nazanin" pitchFamily="2" charset="-78"/>
            </a:endParaRPr>
          </a:p>
          <a:p>
            <a:pPr marL="342900" indent="-342900">
              <a:buFont typeface="+mj-lt"/>
              <a:buAutoNum type="arabicPeriod"/>
            </a:pPr>
            <a:endParaRPr lang="fa-IR" sz="1600" dirty="0" smtClean="0">
              <a:solidFill>
                <a:schemeClr val="accent4">
                  <a:lumMod val="50000"/>
                </a:schemeClr>
              </a:solidFill>
              <a:cs typeface="B Titr" pitchFamily="2" charset="-78"/>
            </a:endParaRPr>
          </a:p>
          <a:p>
            <a:pPr marL="342900" indent="-342900">
              <a:buFont typeface="+mj-lt"/>
              <a:buAutoNum type="arabicPeriod"/>
            </a:pPr>
            <a:r>
              <a:rPr lang="fa-IR" sz="1600" dirty="0" smtClean="0">
                <a:solidFill>
                  <a:schemeClr val="accent4">
                    <a:lumMod val="50000"/>
                  </a:schemeClr>
                </a:solidFill>
                <a:cs typeface="B Titr" pitchFamily="2" charset="-78"/>
              </a:rPr>
              <a:t>کارخانه </a:t>
            </a:r>
            <a:r>
              <a:rPr lang="fa-IR" sz="1600" dirty="0">
                <a:solidFill>
                  <a:schemeClr val="accent4">
                    <a:lumMod val="50000"/>
                  </a:schemeClr>
                </a:solidFill>
                <a:cs typeface="B Titr" pitchFamily="2" charset="-78"/>
              </a:rPr>
              <a:t>گندله  سنگ آهن زرند با ظرفیت 2/5 میلیون تن در سال </a:t>
            </a:r>
            <a:r>
              <a:rPr lang="fa-IR" sz="1600" dirty="0" smtClean="0">
                <a:cs typeface="B Nazanin" pitchFamily="2" charset="-78"/>
              </a:rPr>
              <a:t/>
            </a:r>
            <a:br>
              <a:rPr lang="fa-IR" sz="1600" dirty="0" smtClean="0">
                <a:cs typeface="B Nazanin" pitchFamily="2" charset="-78"/>
              </a:rPr>
            </a:br>
            <a:r>
              <a:rPr lang="fa-IR" sz="1600" dirty="0" smtClean="0">
                <a:cs typeface="B Nazanin" pitchFamily="2" charset="-78"/>
              </a:rPr>
              <a:t> </a:t>
            </a:r>
            <a:r>
              <a:rPr lang="fa-IR" sz="1600" dirty="0">
                <a:cs typeface="B Nazanin" pitchFamily="2" charset="-78"/>
              </a:rPr>
              <a:t>(</a:t>
            </a:r>
            <a:r>
              <a:rPr lang="en-US" sz="1600" dirty="0" err="1">
                <a:cs typeface="B Nazanin" pitchFamily="2" charset="-78"/>
              </a:rPr>
              <a:t>Zarand</a:t>
            </a:r>
            <a:r>
              <a:rPr lang="en-US" sz="1600" dirty="0">
                <a:cs typeface="B Nazanin" pitchFamily="2" charset="-78"/>
              </a:rPr>
              <a:t> Iron Pelletizing plant  (2,500,000 ton)</a:t>
            </a:r>
            <a:endParaRPr lang="fa-IR" sz="1600" dirty="0">
              <a:cs typeface="B Nazanin" pitchFamily="2" charset="-78"/>
            </a:endParaRPr>
          </a:p>
          <a:p>
            <a:pPr marL="342900" indent="-342900">
              <a:buFont typeface="+mj-lt"/>
              <a:buAutoNum type="arabicPeriod"/>
            </a:pPr>
            <a:endParaRPr lang="fa-IR" sz="1600" dirty="0">
              <a:cs typeface="B Nazanin" pitchFamily="2" charset="-78"/>
            </a:endParaRPr>
          </a:p>
        </p:txBody>
      </p:sp>
      <p:sp>
        <p:nvSpPr>
          <p:cNvPr id="3" name="Rectangle 2"/>
          <p:cNvSpPr/>
          <p:nvPr/>
        </p:nvSpPr>
        <p:spPr>
          <a:xfrm>
            <a:off x="4419600" y="1371600"/>
            <a:ext cx="3595729" cy="523220"/>
          </a:xfrm>
          <a:prstGeom prst="rect">
            <a:avLst/>
          </a:prstGeom>
        </p:spPr>
        <p:txBody>
          <a:bodyPr wrap="square">
            <a:spAutoFit/>
          </a:bodyPr>
          <a:lstStyle/>
          <a:p>
            <a:pPr algn="ctr"/>
            <a:r>
              <a:rPr lang="fa-IR" sz="2800" b="1" dirty="0">
                <a:cs typeface="B Nazanin" pitchFamily="2" charset="-78"/>
              </a:rPr>
              <a:t>کارخانجات و پروژه </a:t>
            </a:r>
            <a:r>
              <a:rPr lang="fa-IR" sz="2800" b="1" dirty="0" smtClean="0">
                <a:cs typeface="B Nazanin" pitchFamily="2" charset="-78"/>
              </a:rPr>
              <a:t>ها... </a:t>
            </a:r>
            <a:endParaRPr lang="fa-IR" sz="2800" b="1" dirty="0">
              <a:cs typeface="B Nazanin" pitchFamily="2" charset="-78"/>
            </a:endParaRPr>
          </a:p>
        </p:txBody>
      </p:sp>
    </p:spTree>
    <p:extLst>
      <p:ext uri="{BB962C8B-B14F-4D97-AF65-F5344CB8AC3E}">
        <p14:creationId xmlns:p14="http://schemas.microsoft.com/office/powerpoint/2010/main" val="1717380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598003"/>
            <a:ext cx="7772400" cy="3970318"/>
          </a:xfrm>
          <a:prstGeom prst="rect">
            <a:avLst/>
          </a:prstGeom>
          <a:solidFill>
            <a:schemeClr val="bg1"/>
          </a:solidFill>
        </p:spPr>
        <p:txBody>
          <a:bodyPr wrap="square">
            <a:spAutoFit/>
          </a:bodyPr>
          <a:lstStyle/>
          <a:p>
            <a:pPr marL="342900" indent="-342900">
              <a:buFont typeface="+mj-lt"/>
              <a:buAutoNum type="arabicPeriod" startAt="5"/>
            </a:pPr>
            <a:r>
              <a:rPr lang="fa-IR" dirty="0">
                <a:solidFill>
                  <a:schemeClr val="accent4">
                    <a:lumMod val="50000"/>
                  </a:schemeClr>
                </a:solidFill>
                <a:cs typeface="B Titr" pitchFamily="2" charset="-78"/>
              </a:rPr>
              <a:t>کارخانه کک سازی شماره 1 زرند با ظرفیت 400 هزار تن در سال</a:t>
            </a:r>
            <a:r>
              <a:rPr lang="fa-IR" dirty="0">
                <a:cs typeface="B Nazanin" pitchFamily="2" charset="-78"/>
              </a:rPr>
              <a:t/>
            </a:r>
            <a:br>
              <a:rPr lang="fa-IR" dirty="0">
                <a:cs typeface="B Nazanin" pitchFamily="2" charset="-78"/>
              </a:rPr>
            </a:br>
            <a:r>
              <a:rPr lang="fa-IR" dirty="0">
                <a:cs typeface="B Nazanin" pitchFamily="2" charset="-78"/>
              </a:rPr>
              <a:t> </a:t>
            </a:r>
            <a:r>
              <a:rPr lang="en-US" dirty="0" err="1">
                <a:cs typeface="B Nazanin" pitchFamily="2" charset="-78"/>
              </a:rPr>
              <a:t>Zarand</a:t>
            </a:r>
            <a:r>
              <a:rPr lang="en-US" dirty="0">
                <a:cs typeface="B Nazanin" pitchFamily="2" charset="-78"/>
              </a:rPr>
              <a:t> byproduct Coke Making plant no.1 (400,000 ton)</a:t>
            </a:r>
            <a:endParaRPr lang="fa-IR" dirty="0">
              <a:cs typeface="B Nazanin" pitchFamily="2" charset="-78"/>
            </a:endParaRPr>
          </a:p>
          <a:p>
            <a:pPr marL="342900" indent="-342900">
              <a:buFont typeface="+mj-lt"/>
              <a:buAutoNum type="arabicPeriod" startAt="5"/>
            </a:pPr>
            <a:endParaRPr lang="fa-IR" dirty="0" smtClean="0">
              <a:cs typeface="B Nazanin" pitchFamily="2" charset="-78"/>
            </a:endParaRPr>
          </a:p>
          <a:p>
            <a:pPr marL="342900" indent="-342900">
              <a:buFont typeface="+mj-lt"/>
              <a:buAutoNum type="arabicPeriod" startAt="5"/>
            </a:pPr>
            <a:endParaRPr lang="fa-IR" dirty="0">
              <a:cs typeface="B Nazanin" pitchFamily="2" charset="-78"/>
            </a:endParaRPr>
          </a:p>
          <a:p>
            <a:pPr marL="342900" indent="-342900">
              <a:buFont typeface="+mj-lt"/>
              <a:buAutoNum type="arabicPeriod" startAt="5"/>
            </a:pPr>
            <a:r>
              <a:rPr lang="fa-IR" dirty="0">
                <a:solidFill>
                  <a:srgbClr val="FF0000"/>
                </a:solidFill>
                <a:cs typeface="B Titr" pitchFamily="2" charset="-78"/>
              </a:rPr>
              <a:t>کارخانه کک سازی شماره 2 زرند با ظرفیت 800 هزار تن در سال</a:t>
            </a:r>
            <a:r>
              <a:rPr lang="fa-IR" dirty="0">
                <a:cs typeface="B Nazanin" pitchFamily="2" charset="-78"/>
              </a:rPr>
              <a:t/>
            </a:r>
            <a:br>
              <a:rPr lang="fa-IR" dirty="0">
                <a:cs typeface="B Nazanin" pitchFamily="2" charset="-78"/>
              </a:rPr>
            </a:br>
            <a:r>
              <a:rPr lang="fa-IR" dirty="0">
                <a:cs typeface="B Nazanin" pitchFamily="2" charset="-78"/>
              </a:rPr>
              <a:t> </a:t>
            </a:r>
            <a:r>
              <a:rPr lang="en-US" dirty="0" err="1">
                <a:cs typeface="B Nazanin" pitchFamily="2" charset="-78"/>
              </a:rPr>
              <a:t>Zarand</a:t>
            </a:r>
            <a:r>
              <a:rPr lang="en-US" dirty="0">
                <a:cs typeface="B Nazanin" pitchFamily="2" charset="-78"/>
              </a:rPr>
              <a:t> byproduct Coke Making  plant no.2 (800,000 ton)</a:t>
            </a:r>
          </a:p>
          <a:p>
            <a:pPr marL="342900" indent="-342900">
              <a:buFont typeface="+mj-lt"/>
              <a:buAutoNum type="arabicPeriod" startAt="5"/>
            </a:pPr>
            <a:endParaRPr lang="fa-IR" dirty="0" smtClean="0">
              <a:cs typeface="B Nazanin" pitchFamily="2" charset="-78"/>
            </a:endParaRPr>
          </a:p>
          <a:p>
            <a:pPr marL="342900" indent="-342900">
              <a:buFont typeface="+mj-lt"/>
              <a:buAutoNum type="arabicPeriod" startAt="5"/>
            </a:pPr>
            <a:endParaRPr lang="fa-IR" dirty="0">
              <a:cs typeface="B Nazanin" pitchFamily="2" charset="-78"/>
            </a:endParaRPr>
          </a:p>
          <a:p>
            <a:pPr marL="342900" indent="-342900">
              <a:buFont typeface="+mj-lt"/>
              <a:buAutoNum type="arabicPeriod" startAt="5"/>
            </a:pPr>
            <a:r>
              <a:rPr lang="fa-IR" dirty="0">
                <a:solidFill>
                  <a:schemeClr val="accent4">
                    <a:lumMod val="50000"/>
                  </a:schemeClr>
                </a:solidFill>
                <a:cs typeface="B Titr" pitchFamily="2" charset="-78"/>
              </a:rPr>
              <a:t>پروژه فولاد زرند به طرفیت 1/7 میلیون تن در سال</a:t>
            </a:r>
            <a:r>
              <a:rPr lang="fa-IR" dirty="0">
                <a:cs typeface="B Nazanin" pitchFamily="2" charset="-78"/>
              </a:rPr>
              <a:t/>
            </a:r>
            <a:br>
              <a:rPr lang="fa-IR" dirty="0">
                <a:cs typeface="B Nazanin" pitchFamily="2" charset="-78"/>
              </a:rPr>
            </a:br>
            <a:r>
              <a:rPr lang="fa-IR" dirty="0">
                <a:cs typeface="B Nazanin" pitchFamily="2" charset="-78"/>
              </a:rPr>
              <a:t>  </a:t>
            </a:r>
            <a:r>
              <a:rPr lang="en-US" dirty="0" err="1">
                <a:cs typeface="B Nazanin" pitchFamily="2" charset="-78"/>
              </a:rPr>
              <a:t>Zarand</a:t>
            </a:r>
            <a:r>
              <a:rPr lang="en-US" dirty="0">
                <a:cs typeface="B Nazanin" pitchFamily="2" charset="-78"/>
              </a:rPr>
              <a:t> Steel Making plant (1.7 million ton- project)</a:t>
            </a:r>
            <a:endParaRPr lang="fa-IR" dirty="0">
              <a:cs typeface="B Nazanin" pitchFamily="2" charset="-78"/>
            </a:endParaRPr>
          </a:p>
          <a:p>
            <a:pPr marL="342900" indent="-342900">
              <a:buFont typeface="+mj-lt"/>
              <a:buAutoNum type="arabicPeriod" startAt="5"/>
            </a:pPr>
            <a:endParaRPr lang="fa-IR" dirty="0" smtClean="0">
              <a:cs typeface="B Nazanin" pitchFamily="2" charset="-78"/>
            </a:endParaRPr>
          </a:p>
          <a:p>
            <a:pPr marL="342900" indent="-342900">
              <a:buFont typeface="+mj-lt"/>
              <a:buAutoNum type="arabicPeriod" startAt="5"/>
            </a:pPr>
            <a:endParaRPr lang="fa-IR" dirty="0">
              <a:cs typeface="B Nazanin" pitchFamily="2" charset="-78"/>
            </a:endParaRPr>
          </a:p>
          <a:p>
            <a:pPr marL="342900" indent="-342900">
              <a:buFont typeface="+mj-lt"/>
              <a:buAutoNum type="arabicPeriod" startAt="5"/>
            </a:pPr>
            <a:r>
              <a:rPr lang="fa-IR" dirty="0">
                <a:solidFill>
                  <a:schemeClr val="accent4">
                    <a:lumMod val="50000"/>
                  </a:schemeClr>
                </a:solidFill>
                <a:cs typeface="B Titr" pitchFamily="2" charset="-78"/>
              </a:rPr>
              <a:t>پروژه تجهیز و استخراج معدن معدن زغال سنگ خمرود</a:t>
            </a:r>
            <a:r>
              <a:rPr lang="fa-IR" dirty="0">
                <a:cs typeface="B Nazanin" pitchFamily="2" charset="-78"/>
              </a:rPr>
              <a:t/>
            </a:r>
            <a:br>
              <a:rPr lang="fa-IR" dirty="0">
                <a:cs typeface="B Nazanin" pitchFamily="2" charset="-78"/>
              </a:rPr>
            </a:br>
            <a:r>
              <a:rPr lang="fa-IR" dirty="0">
                <a:cs typeface="B Nazanin" pitchFamily="2" charset="-78"/>
              </a:rPr>
              <a:t> </a:t>
            </a:r>
            <a:r>
              <a:rPr lang="en-US" dirty="0" err="1">
                <a:cs typeface="B Nazanin" pitchFamily="2" charset="-78"/>
              </a:rPr>
              <a:t>Khomroud</a:t>
            </a:r>
            <a:r>
              <a:rPr lang="en-US" dirty="0">
                <a:cs typeface="B Nazanin" pitchFamily="2" charset="-78"/>
              </a:rPr>
              <a:t> Coal Mine project</a:t>
            </a:r>
            <a:r>
              <a:rPr lang="fa-IR" dirty="0">
                <a:cs typeface="B Nazanin" pitchFamily="2" charset="-78"/>
              </a:rPr>
              <a:t> </a:t>
            </a:r>
          </a:p>
        </p:txBody>
      </p:sp>
      <p:sp>
        <p:nvSpPr>
          <p:cNvPr id="3" name="Rectangle 2"/>
          <p:cNvSpPr/>
          <p:nvPr/>
        </p:nvSpPr>
        <p:spPr>
          <a:xfrm>
            <a:off x="4876800" y="1371600"/>
            <a:ext cx="3138529" cy="523220"/>
          </a:xfrm>
          <a:prstGeom prst="rect">
            <a:avLst/>
          </a:prstGeom>
        </p:spPr>
        <p:txBody>
          <a:bodyPr wrap="square">
            <a:spAutoFit/>
          </a:bodyPr>
          <a:lstStyle/>
          <a:p>
            <a:pPr algn="ctr"/>
            <a:r>
              <a:rPr lang="fa-IR" sz="2800" b="1" dirty="0">
                <a:cs typeface="B Nazanin" pitchFamily="2" charset="-78"/>
              </a:rPr>
              <a:t>کارخانجات و پروژه </a:t>
            </a:r>
            <a:r>
              <a:rPr lang="fa-IR" sz="2800" b="1" dirty="0">
                <a:cs typeface="B Nazanin" pitchFamily="2" charset="-78"/>
              </a:rPr>
              <a:t>ها... </a:t>
            </a:r>
            <a:endParaRPr lang="fa-IR" sz="2800" b="1" dirty="0">
              <a:cs typeface="B Nazanin" pitchFamily="2" charset="-78"/>
            </a:endParaRPr>
          </a:p>
        </p:txBody>
      </p:sp>
    </p:spTree>
    <p:extLst>
      <p:ext uri="{BB962C8B-B14F-4D97-AF65-F5344CB8AC3E}">
        <p14:creationId xmlns:p14="http://schemas.microsoft.com/office/powerpoint/2010/main" val="108228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85800"/>
            <a:ext cx="9258300" cy="6172200"/>
          </a:xfrm>
          <a:prstGeom prst="rect">
            <a:avLst/>
          </a:prstGeom>
        </p:spPr>
      </p:pic>
      <p:sp>
        <p:nvSpPr>
          <p:cNvPr id="2" name="TextBox 1"/>
          <p:cNvSpPr txBox="1"/>
          <p:nvPr/>
        </p:nvSpPr>
        <p:spPr>
          <a:xfrm>
            <a:off x="5029200" y="958334"/>
            <a:ext cx="3733800" cy="369332"/>
          </a:xfrm>
          <a:prstGeom prst="rect">
            <a:avLst/>
          </a:prstGeom>
          <a:noFill/>
        </p:spPr>
        <p:txBody>
          <a:bodyPr wrap="square" rtlCol="1">
            <a:spAutoFit/>
          </a:bodyPr>
          <a:lstStyle/>
          <a:p>
            <a:r>
              <a:rPr lang="fa-IR" dirty="0" smtClean="0">
                <a:solidFill>
                  <a:srgbClr val="92D050"/>
                </a:solidFill>
                <a:cs typeface="B Titr" pitchFamily="2" charset="-78"/>
              </a:rPr>
              <a:t>مجتمع کک سازی و پالایشگاه </a:t>
            </a:r>
            <a:endParaRPr lang="fa-IR" dirty="0">
              <a:solidFill>
                <a:srgbClr val="92D050"/>
              </a:solidFill>
              <a:cs typeface="B Titr" pitchFamily="2" charset="-78"/>
            </a:endParaRPr>
          </a:p>
        </p:txBody>
      </p:sp>
      <p:sp>
        <p:nvSpPr>
          <p:cNvPr id="3" name="Rectangle 2"/>
          <p:cNvSpPr/>
          <p:nvPr/>
        </p:nvSpPr>
        <p:spPr>
          <a:xfrm>
            <a:off x="-247650" y="1147166"/>
            <a:ext cx="4724400" cy="2031325"/>
          </a:xfrm>
          <a:prstGeom prst="rect">
            <a:avLst/>
          </a:prstGeom>
        </p:spPr>
        <p:txBody>
          <a:bodyPr wrap="square">
            <a:spAutoFit/>
          </a:bodyPr>
          <a:lstStyle/>
          <a:p>
            <a:pPr marL="285750" indent="-285750">
              <a:buClr>
                <a:schemeClr val="accent6"/>
              </a:buClr>
              <a:buFont typeface="Wingdings" pitchFamily="2" charset="2"/>
              <a:buChar char="v"/>
            </a:pPr>
            <a:r>
              <a:rPr lang="fa-IR" dirty="0">
                <a:solidFill>
                  <a:schemeClr val="tx1">
                    <a:lumMod val="95000"/>
                    <a:lumOff val="5000"/>
                  </a:schemeClr>
                </a:solidFill>
                <a:cs typeface="B Titr" pitchFamily="2" charset="-78"/>
              </a:rPr>
              <a:t>نام طرح : مجتمع کک سازی و پالایشگاه</a:t>
            </a:r>
          </a:p>
          <a:p>
            <a:pPr marL="285750" indent="-285750">
              <a:buClr>
                <a:schemeClr val="accent6"/>
              </a:buClr>
              <a:buFont typeface="Wingdings" pitchFamily="2" charset="2"/>
              <a:buChar char="v"/>
            </a:pPr>
            <a:r>
              <a:rPr lang="fa-IR" dirty="0">
                <a:solidFill>
                  <a:schemeClr val="tx1">
                    <a:lumMod val="95000"/>
                    <a:lumOff val="5000"/>
                  </a:schemeClr>
                </a:solidFill>
                <a:cs typeface="B Titr" pitchFamily="2" charset="-78"/>
              </a:rPr>
              <a:t>ظرفیت کارخانه : هشتصد هزار تن در سال</a:t>
            </a:r>
          </a:p>
          <a:p>
            <a:pPr marL="285750" indent="-285750">
              <a:buClr>
                <a:schemeClr val="accent6"/>
              </a:buClr>
              <a:buFont typeface="Wingdings" pitchFamily="2" charset="2"/>
              <a:buChar char="v"/>
            </a:pPr>
            <a:r>
              <a:rPr lang="fa-IR" dirty="0">
                <a:solidFill>
                  <a:schemeClr val="tx1">
                    <a:lumMod val="95000"/>
                    <a:lumOff val="5000"/>
                  </a:schemeClr>
                </a:solidFill>
                <a:cs typeface="B Titr" pitchFamily="2" charset="-78"/>
              </a:rPr>
              <a:t>موقعیت جغرافیایی محل پروژه : استان کرمان شهرستان زرند کیلومتر7 جاده زرند کرمان</a:t>
            </a:r>
          </a:p>
          <a:p>
            <a:pPr marL="285750" indent="-285750">
              <a:buClr>
                <a:schemeClr val="accent6"/>
              </a:buClr>
              <a:buFont typeface="Wingdings" pitchFamily="2" charset="2"/>
              <a:buChar char="v"/>
            </a:pPr>
            <a:r>
              <a:rPr lang="fa-IR" dirty="0">
                <a:solidFill>
                  <a:schemeClr val="tx1">
                    <a:lumMod val="95000"/>
                    <a:lumOff val="5000"/>
                  </a:schemeClr>
                </a:solidFill>
                <a:cs typeface="B Titr" pitchFamily="2" charset="-78"/>
              </a:rPr>
              <a:t>ارزش پروژه : 92،000،000 یورو</a:t>
            </a:r>
          </a:p>
          <a:p>
            <a:pPr marL="285750" indent="-285750">
              <a:buClr>
                <a:schemeClr val="accent6"/>
              </a:buClr>
              <a:buFont typeface="Wingdings" pitchFamily="2" charset="2"/>
              <a:buChar char="v"/>
            </a:pPr>
            <a:r>
              <a:rPr lang="fa-IR" dirty="0">
                <a:solidFill>
                  <a:schemeClr val="tx1">
                    <a:lumMod val="95000"/>
                    <a:lumOff val="5000"/>
                  </a:schemeClr>
                </a:solidFill>
                <a:cs typeface="B Titr" pitchFamily="2" charset="-78"/>
              </a:rPr>
              <a:t>مساحت زمین : 111 هکتار</a:t>
            </a:r>
          </a:p>
          <a:p>
            <a:pPr marL="285750" indent="-285750">
              <a:buClr>
                <a:schemeClr val="accent6"/>
              </a:buClr>
              <a:buFont typeface="Wingdings" pitchFamily="2" charset="2"/>
              <a:buChar char="v"/>
            </a:pPr>
            <a:r>
              <a:rPr lang="fa-IR" dirty="0">
                <a:solidFill>
                  <a:schemeClr val="tx1">
                    <a:lumMod val="95000"/>
                    <a:lumOff val="5000"/>
                  </a:schemeClr>
                </a:solidFill>
                <a:cs typeface="B Titr" pitchFamily="2" charset="-78"/>
              </a:rPr>
              <a:t>محصولات : کک، قطران، بنزول، گوگرد</a:t>
            </a:r>
          </a:p>
        </p:txBody>
      </p:sp>
      <p:sp>
        <p:nvSpPr>
          <p:cNvPr id="6" name="Action Button: Forward or Next 5">
            <a:hlinkClick r:id="rId3" action="ppaction://hlinkpres?slideindex=1&amp;slidetitle=PowerPoint Presentation" highlightClick="1"/>
          </p:cNvPr>
          <p:cNvSpPr/>
          <p:nvPr/>
        </p:nvSpPr>
        <p:spPr>
          <a:xfrm>
            <a:off x="8305800" y="6029325"/>
            <a:ext cx="6096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557178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676400"/>
            <a:ext cx="8534400" cy="4616648"/>
          </a:xfrm>
          <a:prstGeom prst="rect">
            <a:avLst/>
          </a:prstGeom>
          <a:noFill/>
        </p:spPr>
        <p:txBody>
          <a:bodyPr wrap="square" rtlCol="1">
            <a:spAutoFit/>
          </a:bodyPr>
          <a:lstStyle/>
          <a:p>
            <a:pPr marL="285750" indent="-285750">
              <a:buFont typeface="Wingdings" pitchFamily="2" charset="2"/>
              <a:buChar char="v"/>
            </a:pPr>
            <a:r>
              <a:rPr lang="fa-IR" sz="1400" dirty="0" smtClean="0">
                <a:latin typeface="Times New Roman" pitchFamily="18" charset="0"/>
                <a:cs typeface="B Titr" pitchFamily="2" charset="-78"/>
              </a:rPr>
              <a:t>انتشار گازها و ذرات معلق  یکی از  مهمترین اثرات زیست محیطی مجتمع کک سازی و پالایشگاه می باشد</a:t>
            </a:r>
          </a:p>
          <a:p>
            <a:endParaRPr lang="fa-IR" sz="1400" dirty="0" smtClean="0">
              <a:latin typeface="Times New Roman" pitchFamily="18" charset="0"/>
              <a:cs typeface="B Titr" pitchFamily="2" charset="-78"/>
            </a:endParaRPr>
          </a:p>
          <a:p>
            <a:pPr marL="285750" indent="-285750">
              <a:lnSpc>
                <a:spcPct val="150000"/>
              </a:lnSpc>
              <a:buFont typeface="Wingdings" pitchFamily="2" charset="2"/>
              <a:buChar char="v"/>
            </a:pPr>
            <a:r>
              <a:rPr lang="fa-IR" sz="1400" dirty="0" smtClean="0">
                <a:latin typeface="Times New Roman" pitchFamily="18" charset="0"/>
                <a:cs typeface="B Titr" pitchFamily="2" charset="-78"/>
              </a:rPr>
              <a:t>مهمترین اقدامات کنترلی موجود : </a:t>
            </a:r>
            <a:br>
              <a:rPr lang="fa-IR" sz="1400" dirty="0" smtClean="0">
                <a:latin typeface="Times New Roman" pitchFamily="18" charset="0"/>
                <a:cs typeface="B Titr" pitchFamily="2" charset="-78"/>
              </a:rPr>
            </a:br>
            <a:r>
              <a:rPr lang="fa-IR" sz="1400" dirty="0" smtClean="0">
                <a:latin typeface="Times New Roman" pitchFamily="18" charset="0"/>
                <a:cs typeface="B Titr" pitchFamily="2" charset="-78"/>
              </a:rPr>
              <a:t>- پالایشگاه گاز جهت تصفیه گاز تولید شده در فرایند کک سازی و پیشگیری از انتشار آلاینده های زیست محیطی </a:t>
            </a:r>
            <a:br>
              <a:rPr lang="fa-IR" sz="1400" dirty="0" smtClean="0">
                <a:latin typeface="Times New Roman" pitchFamily="18" charset="0"/>
                <a:cs typeface="B Titr" pitchFamily="2" charset="-78"/>
              </a:rPr>
            </a:br>
            <a:r>
              <a:rPr lang="fa-IR" sz="1400" dirty="0" smtClean="0">
                <a:latin typeface="Times New Roman" pitchFamily="18" charset="0"/>
                <a:cs typeface="B Titr" pitchFamily="2" charset="-78"/>
              </a:rPr>
              <a:t>- استفاده از سیستم پایش آنلاین گازهای خروجی دودکش کک سازی برای پایش  </a:t>
            </a:r>
            <a:br>
              <a:rPr lang="fa-IR" sz="1400" dirty="0" smtClean="0">
                <a:latin typeface="Times New Roman" pitchFamily="18" charset="0"/>
                <a:cs typeface="B Titr" pitchFamily="2" charset="-78"/>
              </a:rPr>
            </a:br>
            <a:r>
              <a:rPr lang="fa-IR" sz="1400" dirty="0" smtClean="0">
                <a:latin typeface="Times New Roman" pitchFamily="18" charset="0"/>
                <a:cs typeface="B Titr" pitchFamily="2" charset="-78"/>
              </a:rPr>
              <a:t>- وجود غبارگیر در قسمت های مختلف برای پیشگیری از انتشار ذرات معلق در هوا </a:t>
            </a:r>
            <a:br>
              <a:rPr lang="fa-IR" sz="1400" dirty="0" smtClean="0">
                <a:latin typeface="Times New Roman" pitchFamily="18" charset="0"/>
                <a:cs typeface="B Titr" pitchFamily="2" charset="-78"/>
              </a:rPr>
            </a:br>
            <a:r>
              <a:rPr lang="fa-IR" sz="1400" dirty="0" smtClean="0">
                <a:latin typeface="Times New Roman" pitchFamily="18" charset="0"/>
                <a:cs typeface="B Titr" pitchFamily="2" charset="-78"/>
              </a:rPr>
              <a:t>- ایجاد فضای سبز شامل گونه های مختلف به مساحت 70 </a:t>
            </a:r>
            <a:r>
              <a:rPr lang="fa-IR" sz="1400" dirty="0" smtClean="0">
                <a:latin typeface="Times New Roman" pitchFamily="18" charset="0"/>
                <a:cs typeface="B Titr" pitchFamily="2" charset="-78"/>
              </a:rPr>
              <a:t>هکتار</a:t>
            </a:r>
            <a:br>
              <a:rPr lang="fa-IR" sz="1400" dirty="0" smtClean="0">
                <a:latin typeface="Times New Roman" pitchFamily="18" charset="0"/>
                <a:cs typeface="B Titr" pitchFamily="2" charset="-78"/>
              </a:rPr>
            </a:br>
            <a:r>
              <a:rPr lang="fa-IR" sz="1400" dirty="0" smtClean="0">
                <a:latin typeface="Times New Roman" pitchFamily="18" charset="0"/>
                <a:cs typeface="B Titr" pitchFamily="2" charset="-78"/>
              </a:rPr>
              <a:t>-پروژه </a:t>
            </a:r>
            <a:r>
              <a:rPr lang="fa-IR" sz="1400" dirty="0">
                <a:latin typeface="Times New Roman" pitchFamily="18" charset="0"/>
                <a:cs typeface="B Titr" pitchFamily="2" charset="-78"/>
              </a:rPr>
              <a:t>احداث برج خاموش کننده تر یا </a:t>
            </a:r>
            <a:r>
              <a:rPr lang="en-US" sz="1400" dirty="0">
                <a:latin typeface="Times New Roman" pitchFamily="18" charset="0"/>
                <a:cs typeface="B Titr" pitchFamily="2" charset="-78"/>
              </a:rPr>
              <a:t> </a:t>
            </a:r>
            <a:r>
              <a:rPr lang="en-US" sz="1400" dirty="0" smtClean="0">
                <a:latin typeface="Times New Roman" pitchFamily="18" charset="0"/>
                <a:cs typeface="B Titr" pitchFamily="2" charset="-78"/>
              </a:rPr>
              <a:t>CDQ</a:t>
            </a:r>
            <a:r>
              <a:rPr lang="fa-IR" sz="1400" dirty="0">
                <a:latin typeface="Times New Roman" pitchFamily="18" charset="0"/>
                <a:cs typeface="B Titr" pitchFamily="2" charset="-78"/>
              </a:rPr>
              <a:t>(</a:t>
            </a:r>
            <a:r>
              <a:rPr lang="en-US" sz="1400" b="1" dirty="0">
                <a:latin typeface="Times New Roman" pitchFamily="18" charset="0"/>
                <a:cs typeface="B Titr" pitchFamily="2" charset="-78"/>
              </a:rPr>
              <a:t>Coke </a:t>
            </a:r>
            <a:r>
              <a:rPr lang="en-US" sz="1400" b="1" dirty="0" smtClean="0">
                <a:latin typeface="Times New Roman" pitchFamily="18" charset="0"/>
                <a:cs typeface="B Titr" pitchFamily="2" charset="-78"/>
              </a:rPr>
              <a:t>Dry </a:t>
            </a:r>
            <a:r>
              <a:rPr lang="en-US" sz="1400" b="1" dirty="0">
                <a:latin typeface="Times New Roman" pitchFamily="18" charset="0"/>
                <a:cs typeface="B Titr" pitchFamily="2" charset="-78"/>
              </a:rPr>
              <a:t>Quenching</a:t>
            </a:r>
            <a:r>
              <a:rPr lang="fa-IR" sz="1400" dirty="0">
                <a:latin typeface="Times New Roman" pitchFamily="18" charset="0"/>
                <a:cs typeface="B Titr" pitchFamily="2" charset="-78"/>
              </a:rPr>
              <a:t>)  </a:t>
            </a:r>
            <a:endParaRPr lang="fa-IR" sz="1400" dirty="0" smtClean="0">
              <a:latin typeface="Times New Roman" pitchFamily="18" charset="0"/>
              <a:cs typeface="B Titr" pitchFamily="2" charset="-78"/>
            </a:endParaRPr>
          </a:p>
          <a:p>
            <a:endParaRPr lang="fa-IR" sz="1400" dirty="0" smtClean="0">
              <a:latin typeface="Times New Roman" pitchFamily="18" charset="0"/>
              <a:cs typeface="B Titr" pitchFamily="2" charset="-78"/>
            </a:endParaRPr>
          </a:p>
          <a:p>
            <a:pPr marL="285750" indent="-285750">
              <a:buFont typeface="Wingdings" pitchFamily="2" charset="2"/>
              <a:buChar char="v"/>
            </a:pPr>
            <a:r>
              <a:rPr lang="fa-IR" sz="1400" dirty="0" smtClean="0">
                <a:latin typeface="Times New Roman" pitchFamily="18" charset="0"/>
                <a:cs typeface="B Titr" pitchFamily="2" charset="-78"/>
              </a:rPr>
              <a:t>برج خاموش کننده تر یا </a:t>
            </a:r>
            <a:r>
              <a:rPr lang="en-US" sz="1400" dirty="0" smtClean="0">
                <a:latin typeface="Times New Roman" pitchFamily="18" charset="0"/>
                <a:cs typeface="B Titr" pitchFamily="2" charset="-78"/>
              </a:rPr>
              <a:t> CWQ</a:t>
            </a:r>
            <a:r>
              <a:rPr lang="fa-IR" sz="1400" dirty="0" smtClean="0">
                <a:latin typeface="Times New Roman" pitchFamily="18" charset="0"/>
                <a:cs typeface="B Titr" pitchFamily="2" charset="-78"/>
              </a:rPr>
              <a:t>(</a:t>
            </a:r>
            <a:r>
              <a:rPr lang="en-US" sz="1400" b="1" dirty="0" smtClean="0">
                <a:latin typeface="Times New Roman" pitchFamily="18" charset="0"/>
                <a:cs typeface="B Titr" pitchFamily="2" charset="-78"/>
              </a:rPr>
              <a:t>Coke Wet Quenching</a:t>
            </a:r>
            <a:r>
              <a:rPr lang="fa-IR" sz="1400" dirty="0" smtClean="0">
                <a:latin typeface="Times New Roman" pitchFamily="18" charset="0"/>
                <a:cs typeface="B Titr" pitchFamily="2" charset="-78"/>
              </a:rPr>
              <a:t>) یکی از مهمترین جنبه های  زیست محیطی و منابع انتشار آلودگی هوا و همچنین یکی از منابع مهم اتلاف انرژی گرمایی در فرایند کک سازی می باشد </a:t>
            </a:r>
          </a:p>
          <a:p>
            <a:pPr marL="285750" indent="-285750">
              <a:buFont typeface="Wingdings" pitchFamily="2" charset="2"/>
              <a:buChar char="v"/>
            </a:pPr>
            <a:endParaRPr lang="fa-IR" sz="1400" dirty="0" smtClean="0">
              <a:latin typeface="Times New Roman" pitchFamily="18" charset="0"/>
              <a:cs typeface="B Titr" pitchFamily="2" charset="-78"/>
            </a:endParaRPr>
          </a:p>
          <a:p>
            <a:pPr marL="285750" indent="-285750">
              <a:buFont typeface="Wingdings" pitchFamily="2" charset="2"/>
              <a:buChar char="v"/>
            </a:pPr>
            <a:r>
              <a:rPr lang="fa-IR" sz="1200" dirty="0" smtClean="0">
                <a:latin typeface="Times New Roman" pitchFamily="18" charset="0"/>
                <a:cs typeface="B Titr" pitchFamily="2" charset="-78"/>
              </a:rPr>
              <a:t>یکی از راهکارهای اصلی حذف این جنبه زیست محیطی مهم، اجرای سیستم خاموش کننده خشک یا </a:t>
            </a:r>
            <a:r>
              <a:rPr lang="en-US" sz="1400" dirty="0" smtClean="0">
                <a:latin typeface="Times New Roman" pitchFamily="18" charset="0"/>
                <a:cs typeface="B Titr" pitchFamily="2" charset="-78"/>
              </a:rPr>
              <a:t>CDQ</a:t>
            </a:r>
            <a:r>
              <a:rPr lang="fa-IR" sz="1400" dirty="0" smtClean="0">
                <a:latin typeface="Times New Roman" pitchFamily="18" charset="0"/>
                <a:cs typeface="B Titr" pitchFamily="2" charset="-78"/>
              </a:rPr>
              <a:t> (</a:t>
            </a:r>
            <a:r>
              <a:rPr lang="en-US" sz="1400" dirty="0" smtClean="0">
                <a:latin typeface="Times New Roman" pitchFamily="18" charset="0"/>
                <a:cs typeface="B Titr" pitchFamily="2" charset="-78"/>
              </a:rPr>
              <a:t>Coke Dry Quenching</a:t>
            </a:r>
            <a:r>
              <a:rPr lang="fa-IR" sz="1400" dirty="0" smtClean="0">
                <a:latin typeface="Times New Roman" pitchFamily="18" charset="0"/>
                <a:cs typeface="B Titr" pitchFamily="2" charset="-78"/>
              </a:rPr>
              <a:t>) </a:t>
            </a:r>
            <a:endParaRPr lang="en-US" sz="1400" dirty="0" smtClean="0">
              <a:latin typeface="Times New Roman" pitchFamily="18" charset="0"/>
              <a:cs typeface="B Titr" pitchFamily="2" charset="-78"/>
            </a:endParaRPr>
          </a:p>
          <a:p>
            <a:endParaRPr lang="en-US" sz="1400" dirty="0">
              <a:latin typeface="Times New Roman" pitchFamily="18" charset="0"/>
              <a:cs typeface="B Titr" pitchFamily="2" charset="-78"/>
            </a:endParaRPr>
          </a:p>
          <a:p>
            <a:pPr marL="285750" lvl="1" indent="-285750">
              <a:buFont typeface="Wingdings" pitchFamily="2" charset="2"/>
              <a:buChar char="v"/>
            </a:pPr>
            <a:r>
              <a:rPr lang="fa-IR" sz="1400" dirty="0" smtClean="0">
                <a:latin typeface="Times New Roman" pitchFamily="18" charset="0"/>
                <a:cs typeface="B Titr" pitchFamily="2" charset="-78"/>
              </a:rPr>
              <a:t>سیستم </a:t>
            </a:r>
            <a:r>
              <a:rPr lang="en-US" sz="1400" dirty="0" smtClean="0">
                <a:latin typeface="Times New Roman" pitchFamily="18" charset="0"/>
                <a:cs typeface="B Titr" pitchFamily="2" charset="-78"/>
              </a:rPr>
              <a:t>CDQ</a:t>
            </a:r>
            <a:r>
              <a:rPr lang="fa-IR" sz="1400" dirty="0" smtClean="0">
                <a:latin typeface="Times New Roman" pitchFamily="18" charset="0"/>
                <a:cs typeface="B Titr" pitchFamily="2" charset="-78"/>
              </a:rPr>
              <a:t> در ایران برای اولین بار توسط شرکت فولاد زرند ایرانیان با  </a:t>
            </a:r>
            <a:r>
              <a:rPr lang="fa-IR" sz="1400" dirty="0" smtClean="0">
                <a:latin typeface="Times New Roman" pitchFamily="18" charset="0"/>
                <a:cs typeface="B Titr" pitchFamily="2" charset="-78"/>
              </a:rPr>
              <a:t>هزینه بالغ بر  </a:t>
            </a:r>
            <a:r>
              <a:rPr lang="fa-IR" sz="1400" dirty="0" smtClean="0">
                <a:solidFill>
                  <a:srgbClr val="FF0000"/>
                </a:solidFill>
                <a:latin typeface="Times New Roman" pitchFamily="18" charset="0"/>
                <a:cs typeface="B Titr" pitchFamily="2" charset="-78"/>
              </a:rPr>
              <a:t>31،750،000 یورو </a:t>
            </a:r>
            <a:r>
              <a:rPr lang="fa-IR" sz="1400" dirty="0" smtClean="0">
                <a:latin typeface="Times New Roman" pitchFamily="18" charset="0"/>
                <a:cs typeface="B Titr" pitchFamily="2" charset="-78"/>
              </a:rPr>
              <a:t> در حال اجرا می باشد</a:t>
            </a:r>
            <a:r>
              <a:rPr lang="en-US" sz="1400" dirty="0" smtClean="0">
                <a:latin typeface="Times New Roman" pitchFamily="18" charset="0"/>
                <a:cs typeface="B Titr" pitchFamily="2" charset="-78"/>
              </a:rPr>
              <a:t> </a:t>
            </a:r>
            <a:r>
              <a:rPr lang="fa-IR" sz="1400" dirty="0" smtClean="0">
                <a:latin typeface="Times New Roman" pitchFamily="18" charset="0"/>
                <a:cs typeface="B Titr" pitchFamily="2" charset="-78"/>
              </a:rPr>
              <a:t> </a:t>
            </a:r>
          </a:p>
          <a:p>
            <a:endParaRPr lang="fa-IR" sz="1400" dirty="0" smtClean="0">
              <a:latin typeface="Times New Roman" pitchFamily="18" charset="0"/>
              <a:cs typeface="B Titr" pitchFamily="2" charset="-78"/>
            </a:endParaRPr>
          </a:p>
          <a:p>
            <a:pPr marL="285750" indent="-285750">
              <a:buFont typeface="Wingdings" pitchFamily="2" charset="2"/>
              <a:buChar char="v"/>
            </a:pPr>
            <a:endParaRPr lang="fa-IR" sz="1400" dirty="0">
              <a:latin typeface="Times New Roman" pitchFamily="18" charset="0"/>
              <a:cs typeface="B Titr" pitchFamily="2" charset="-78"/>
            </a:endParaRPr>
          </a:p>
          <a:p>
            <a:pPr marL="285750" indent="-285750">
              <a:buFont typeface="Wingdings" pitchFamily="2" charset="2"/>
              <a:buChar char="v"/>
            </a:pPr>
            <a:endParaRPr lang="fa-IR" sz="1400" dirty="0">
              <a:latin typeface="Times New Roman" pitchFamily="18" charset="0"/>
              <a:cs typeface="B Titr" pitchFamily="2" charset="-78"/>
            </a:endParaRPr>
          </a:p>
        </p:txBody>
      </p:sp>
    </p:spTree>
    <p:extLst>
      <p:ext uri="{BB962C8B-B14F-4D97-AF65-F5344CB8AC3E}">
        <p14:creationId xmlns:p14="http://schemas.microsoft.com/office/powerpoint/2010/main" val="1766289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ikvarz\Desktop\New folder (5)\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438400"/>
            <a:ext cx="5732856" cy="2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2600" y="1447800"/>
            <a:ext cx="5257800" cy="369332"/>
          </a:xfrm>
          <a:prstGeom prst="rect">
            <a:avLst/>
          </a:prstGeom>
          <a:noFill/>
        </p:spPr>
        <p:txBody>
          <a:bodyPr wrap="square" rtlCol="1">
            <a:spAutoFit/>
          </a:bodyPr>
          <a:lstStyle/>
          <a:p>
            <a:r>
              <a:rPr lang="fa-IR" dirty="0" smtClean="0">
                <a:cs typeface="B Titr" pitchFamily="2" charset="-78"/>
              </a:rPr>
              <a:t>پراکنش جهانی صنایع فولاد دارای سیستم  </a:t>
            </a:r>
            <a:r>
              <a:rPr lang="en-US" dirty="0" smtClean="0">
                <a:cs typeface="B Titr" pitchFamily="2" charset="-78"/>
              </a:rPr>
              <a:t>CDQ</a:t>
            </a:r>
            <a:r>
              <a:rPr lang="fa-IR" dirty="0" smtClean="0">
                <a:cs typeface="B Titr" pitchFamily="2" charset="-78"/>
              </a:rPr>
              <a:t> </a:t>
            </a:r>
            <a:r>
              <a:rPr lang="fa-IR" sz="1200" dirty="0" smtClean="0">
                <a:cs typeface="B Titr" pitchFamily="2" charset="-78"/>
              </a:rPr>
              <a:t>تا سال 2015</a:t>
            </a:r>
            <a:r>
              <a:rPr lang="fa-IR" dirty="0" smtClean="0">
                <a:cs typeface="B Titr" pitchFamily="2" charset="-78"/>
              </a:rPr>
              <a:t> </a:t>
            </a:r>
            <a:endParaRPr lang="fa-IR" dirty="0">
              <a:cs typeface="B Titr" pitchFamily="2" charset="-78"/>
            </a:endParaRPr>
          </a:p>
        </p:txBody>
      </p:sp>
      <p:sp>
        <p:nvSpPr>
          <p:cNvPr id="5" name="TextBox 4"/>
          <p:cNvSpPr txBox="1"/>
          <p:nvPr/>
        </p:nvSpPr>
        <p:spPr>
          <a:xfrm>
            <a:off x="152400" y="2438400"/>
            <a:ext cx="1905000" cy="2585323"/>
          </a:xfrm>
          <a:prstGeom prst="rect">
            <a:avLst/>
          </a:prstGeom>
          <a:noFill/>
        </p:spPr>
        <p:txBody>
          <a:bodyPr wrap="square" rtlCol="1">
            <a:spAutoFit/>
          </a:bodyPr>
          <a:lstStyle/>
          <a:p>
            <a:pPr marL="285750" indent="-285750" algn="l" rtl="0">
              <a:buFont typeface="Arial" pitchFamily="34" charset="0"/>
              <a:buChar char="•"/>
            </a:pPr>
            <a:r>
              <a:rPr lang="en-US" dirty="0" smtClean="0">
                <a:latin typeface="Times New Roman" pitchFamily="18" charset="0"/>
                <a:cs typeface="Times New Roman" pitchFamily="18" charset="0"/>
              </a:rPr>
              <a:t>China 60</a:t>
            </a:r>
          </a:p>
          <a:p>
            <a:pPr marL="285750" indent="-285750" algn="l" rtl="0">
              <a:buFont typeface="Arial" pitchFamily="34" charset="0"/>
              <a:buChar char="•"/>
            </a:pPr>
            <a:r>
              <a:rPr lang="en-US" dirty="0" smtClean="0">
                <a:latin typeface="Times New Roman" pitchFamily="18" charset="0"/>
                <a:cs typeface="Times New Roman" pitchFamily="18" charset="0"/>
              </a:rPr>
              <a:t>Japan 24</a:t>
            </a:r>
          </a:p>
          <a:p>
            <a:pPr marL="285750" indent="-285750" algn="l" rtl="0">
              <a:buFont typeface="Arial" pitchFamily="34" charset="0"/>
              <a:buChar char="•"/>
            </a:pPr>
            <a:r>
              <a:rPr lang="en-US" dirty="0" smtClean="0">
                <a:latin typeface="Times New Roman" pitchFamily="18" charset="0"/>
                <a:cs typeface="Times New Roman" pitchFamily="18" charset="0"/>
              </a:rPr>
              <a:t>South Korea 9</a:t>
            </a:r>
          </a:p>
          <a:p>
            <a:pPr marL="285750" indent="-285750" algn="l" rtl="0">
              <a:buFont typeface="Arial" pitchFamily="34" charset="0"/>
              <a:buChar char="•"/>
            </a:pPr>
            <a:r>
              <a:rPr lang="en-US" dirty="0" smtClean="0">
                <a:latin typeface="Times New Roman" pitchFamily="18" charset="0"/>
                <a:cs typeface="Times New Roman" pitchFamily="18" charset="0"/>
              </a:rPr>
              <a:t>India 8</a:t>
            </a:r>
          </a:p>
          <a:p>
            <a:pPr marL="285750" indent="-285750" algn="l" rtl="0">
              <a:buFont typeface="Arial" pitchFamily="34" charset="0"/>
              <a:buChar char="•"/>
            </a:pPr>
            <a:r>
              <a:rPr lang="en-US" dirty="0" smtClean="0">
                <a:latin typeface="Times New Roman" pitchFamily="18" charset="0"/>
                <a:cs typeface="Times New Roman" pitchFamily="18" charset="0"/>
              </a:rPr>
              <a:t>Brazil 5</a:t>
            </a:r>
          </a:p>
          <a:p>
            <a:pPr marL="285750" indent="-285750" algn="l" rtl="0">
              <a:buFont typeface="Arial" pitchFamily="34" charset="0"/>
              <a:buChar char="•"/>
            </a:pPr>
            <a:r>
              <a:rPr lang="en-US" dirty="0" smtClean="0">
                <a:latin typeface="Times New Roman" pitchFamily="18" charset="0"/>
                <a:cs typeface="Times New Roman" pitchFamily="18" charset="0"/>
              </a:rPr>
              <a:t>Taiwan 3</a:t>
            </a:r>
          </a:p>
          <a:p>
            <a:pPr marL="285750" indent="-285750" algn="l" rtl="0">
              <a:buFont typeface="Arial" pitchFamily="34" charset="0"/>
              <a:buChar char="•"/>
            </a:pPr>
            <a:r>
              <a:rPr lang="en-US" dirty="0" smtClean="0">
                <a:latin typeface="Times New Roman" pitchFamily="18" charset="0"/>
                <a:cs typeface="Times New Roman" pitchFamily="18" charset="0"/>
              </a:rPr>
              <a:t>Germany 1</a:t>
            </a:r>
          </a:p>
          <a:p>
            <a:pPr marL="285750" indent="-285750" algn="l" rtl="0">
              <a:buFont typeface="Arial" pitchFamily="34" charset="0"/>
              <a:buChar char="•"/>
            </a:pPr>
            <a:endParaRPr lang="en-US" dirty="0" smtClean="0">
              <a:latin typeface="Times New Roman" pitchFamily="18" charset="0"/>
              <a:cs typeface="Times New Roman" pitchFamily="18" charset="0"/>
            </a:endParaRPr>
          </a:p>
          <a:p>
            <a:pPr marL="285750" indent="-285750" algn="l" rtl="0">
              <a:buFont typeface="Arial" pitchFamily="34" charset="0"/>
              <a:buChar char="•"/>
            </a:pPr>
            <a:endParaRPr lang="fa-IR" dirty="0">
              <a:latin typeface="Times New Roman" pitchFamily="18" charset="0"/>
              <a:cs typeface="Times New Roman" pitchFamily="18" charset="0"/>
            </a:endParaRPr>
          </a:p>
        </p:txBody>
      </p:sp>
    </p:spTree>
    <p:extLst>
      <p:ext uri="{BB962C8B-B14F-4D97-AF65-F5344CB8AC3E}">
        <p14:creationId xmlns:p14="http://schemas.microsoft.com/office/powerpoint/2010/main" val="3013674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28701" y="2229558"/>
            <a:ext cx="4545508" cy="3409241"/>
            <a:chOff x="1028701" y="2229558"/>
            <a:chExt cx="4545508" cy="3409241"/>
          </a:xfrm>
        </p:grpSpPr>
        <p:pic>
          <p:nvPicPr>
            <p:cNvPr id="3" name="Picture 2" descr="D:\Images\107___06\IMG_05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01" y="2229558"/>
              <a:ext cx="4545508" cy="34092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1" y="2381959"/>
              <a:ext cx="1066800" cy="369332"/>
            </a:xfrm>
            <a:prstGeom prst="rect">
              <a:avLst/>
            </a:prstGeom>
            <a:noFill/>
          </p:spPr>
          <p:txBody>
            <a:bodyPr wrap="square" rtlCol="1">
              <a:spAutoFit/>
            </a:bodyPr>
            <a:lstStyle/>
            <a:p>
              <a:pPr algn="ctr"/>
              <a:r>
                <a:rPr lang="en-US" dirty="0" smtClean="0"/>
                <a:t>CWQ</a:t>
              </a:r>
              <a:endParaRPr lang="fa-IR" dirty="0"/>
            </a:p>
          </p:txBody>
        </p:sp>
      </p:grpSp>
      <p:grpSp>
        <p:nvGrpSpPr>
          <p:cNvPr id="6" name="Group 5"/>
          <p:cNvGrpSpPr/>
          <p:nvPr/>
        </p:nvGrpSpPr>
        <p:grpSpPr>
          <a:xfrm>
            <a:off x="3301455" y="2741766"/>
            <a:ext cx="5170597" cy="2963708"/>
            <a:chOff x="3301455" y="2741766"/>
            <a:chExt cx="5170597" cy="2963708"/>
          </a:xfrm>
        </p:grpSpPr>
        <p:pic>
          <p:nvPicPr>
            <p:cNvPr id="2" name="Picture 3" descr="C:\Users\nikvarz\Desktop\New folder (5)\cdq pics\1527313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455" y="2741766"/>
              <a:ext cx="5170597" cy="29637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62400" y="3048000"/>
              <a:ext cx="762000" cy="369332"/>
            </a:xfrm>
            <a:prstGeom prst="rect">
              <a:avLst/>
            </a:prstGeom>
            <a:noFill/>
          </p:spPr>
          <p:txBody>
            <a:bodyPr wrap="square" rtlCol="1">
              <a:spAutoFit/>
            </a:bodyPr>
            <a:lstStyle/>
            <a:p>
              <a:r>
                <a:rPr lang="en-US" dirty="0" smtClean="0"/>
                <a:t>CDQ</a:t>
              </a:r>
              <a:endParaRPr lang="fa-IR" dirty="0"/>
            </a:p>
          </p:txBody>
        </p:sp>
      </p:grpSp>
    </p:spTree>
    <p:extLst>
      <p:ext uri="{BB962C8B-B14F-4D97-AF65-F5344CB8AC3E}">
        <p14:creationId xmlns:p14="http://schemas.microsoft.com/office/powerpoint/2010/main" val="68301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4597</TotalTime>
  <Words>498</Words>
  <Application>Microsoft Office PowerPoint</Application>
  <PresentationFormat>On-screen Show (4:3)</PresentationFormat>
  <Paragraphs>122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HSEC   احترام به زندگی                                                                       تعهد به آیندگان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Guide.sun</dc:creator>
  <cp:lastModifiedBy>Nikvarz Alireza</cp:lastModifiedBy>
  <cp:revision>1192</cp:revision>
  <dcterms:created xsi:type="dcterms:W3CDTF">2012-02-23T12:41:26Z</dcterms:created>
  <dcterms:modified xsi:type="dcterms:W3CDTF">2019-04-09T09:31:26Z</dcterms:modified>
</cp:coreProperties>
</file>